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12" r:id="rId1"/>
  </p:sldMasterIdLst>
  <p:handoutMasterIdLst>
    <p:handoutMasterId r:id="rId3"/>
  </p:handoutMasterIdLst>
  <p:sldIdLst>
    <p:sldId id="256" r:id="rId2"/>
  </p:sldIdLst>
  <p:sldSz cx="43891200" cy="32918400"/>
  <p:notesSz cx="7010400" cy="9271000"/>
  <p:embeddedFontLst>
    <p:embeddedFont>
      <p:font typeface="Arabic Typesetting" panose="03020402040406030203" pitchFamily="66" charset="-78"/>
      <p:regular r:id="rId4"/>
    </p:embeddedFon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
      <p:font typeface="Quattrocento" panose="020B0604020202020204" charset="0"/>
      <p:regular r:id="rId10"/>
      <p:bold r:id="rId11"/>
    </p:embeddedFont>
    <p:embeddedFont>
      <p:font typeface="Quattrocento Sans" panose="020B0604020202020204" charset="0"/>
      <p:regular r:id="rId12"/>
    </p:embeddedFont>
  </p:embeddedFontLst>
  <p:custDataLst>
    <p:tags r:id="rId1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1D9"/>
    <a:srgbClr val="434342"/>
    <a:srgbClr val="613318"/>
    <a:srgbClr val="ADD632"/>
    <a:srgbClr val="FFCC00"/>
    <a:srgbClr val="000000"/>
    <a:srgbClr val="00334D"/>
    <a:srgbClr val="BD4F19"/>
    <a:srgbClr val="E3DEB8"/>
    <a:srgbClr val="0C7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875" autoAdjust="0"/>
    <p:restoredTop sz="94710" autoAdjust="0"/>
  </p:normalViewPr>
  <p:slideViewPr>
    <p:cSldViewPr>
      <p:cViewPr>
        <p:scale>
          <a:sx n="20" d="100"/>
          <a:sy n="20" d="100"/>
        </p:scale>
        <p:origin x="948" y="1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smtId="4294967295"/>
            </a:defPPr>
            <a:lvl1pPr algn="r">
              <a:defRPr sz="1200"/>
            </a:lvl1pPr>
          </a:lstStyle>
          <a:p>
            <a:fld id="{302F586B-0015-43FB-918D-31E1A09780E3}" type="datetimeFigureOut">
              <a:rPr lang="en-US" smtClean="0"/>
              <a:t>8/4/2020</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8311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5047317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12" y="4221482"/>
            <a:ext cx="47404018"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0530847" y="4221482"/>
            <a:ext cx="141480542"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6401962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737604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37"/>
            <a:ext cx="37307521" cy="6537960"/>
          </a:xfrm>
        </p:spPr>
        <p:txBody>
          <a:bodyPr anchor="t"/>
          <a:lstStyle>
            <a:defPPr>
              <a:defRPr kern="1200" smtId="4294967295"/>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smtId="4294967295"/>
            </a:defPPr>
            <a:lvl1pPr marL="0" indent="0">
              <a:buNone/>
              <a:defRPr sz="8200">
                <a:solidFill>
                  <a:schemeClr val="tx1">
                    <a:tint val="75000"/>
                  </a:schemeClr>
                </a:solidFill>
              </a:defRPr>
            </a:lvl1pPr>
            <a:lvl2pPr marL="1878667" indent="0">
              <a:buNone/>
              <a:defRPr sz="7400">
                <a:solidFill>
                  <a:schemeClr val="tx1">
                    <a:tint val="75000"/>
                  </a:schemeClr>
                </a:solidFill>
              </a:defRPr>
            </a:lvl2pPr>
            <a:lvl3pPr marL="3757334" indent="0">
              <a:buNone/>
              <a:defRPr sz="6600">
                <a:solidFill>
                  <a:schemeClr val="tx1">
                    <a:tint val="75000"/>
                  </a:schemeClr>
                </a:solidFill>
              </a:defRPr>
            </a:lvl3pPr>
            <a:lvl4pPr marL="5636001" indent="0">
              <a:buNone/>
              <a:defRPr sz="5800">
                <a:solidFill>
                  <a:schemeClr val="tx1">
                    <a:tint val="75000"/>
                  </a:schemeClr>
                </a:solidFill>
              </a:defRPr>
            </a:lvl4pPr>
            <a:lvl5pPr marL="7514669" indent="0">
              <a:buNone/>
              <a:defRPr sz="5800">
                <a:solidFill>
                  <a:schemeClr val="tx1">
                    <a:tint val="75000"/>
                  </a:schemeClr>
                </a:solidFill>
              </a:defRPr>
            </a:lvl5pPr>
            <a:lvl6pPr marL="9393336" indent="0">
              <a:buNone/>
              <a:defRPr sz="5800">
                <a:solidFill>
                  <a:schemeClr val="tx1">
                    <a:tint val="75000"/>
                  </a:schemeClr>
                </a:solidFill>
              </a:defRPr>
            </a:lvl6pPr>
            <a:lvl7pPr marL="11272007" indent="0">
              <a:buNone/>
              <a:defRPr sz="5800">
                <a:solidFill>
                  <a:schemeClr val="tx1">
                    <a:tint val="75000"/>
                  </a:schemeClr>
                </a:solidFill>
              </a:defRPr>
            </a:lvl7pPr>
            <a:lvl8pPr marL="13150673" indent="0">
              <a:buNone/>
              <a:defRPr sz="5800">
                <a:solidFill>
                  <a:schemeClr val="tx1">
                    <a:tint val="75000"/>
                  </a:schemeClr>
                </a:solidFill>
              </a:defRPr>
            </a:lvl8pPr>
            <a:lvl9pPr marL="15029342"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69406223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05308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91297702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2179274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681841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1934618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smtId="4294967295"/>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83683981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smtId="4294967295"/>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smtId="4294967295"/>
            </a:defPPr>
            <a:lvl1pPr marL="0" indent="0">
              <a:buNone/>
              <a:defRPr sz="13200"/>
            </a:lvl1pPr>
            <a:lvl2pPr marL="1878667" indent="0">
              <a:buNone/>
              <a:defRPr sz="11500"/>
            </a:lvl2pPr>
            <a:lvl3pPr marL="3757334" indent="0">
              <a:buNone/>
              <a:defRPr sz="9900"/>
            </a:lvl3pPr>
            <a:lvl4pPr marL="5636001" indent="0">
              <a:buNone/>
              <a:defRPr sz="8200"/>
            </a:lvl4pPr>
            <a:lvl5pPr marL="7514669" indent="0">
              <a:buNone/>
              <a:defRPr sz="8200"/>
            </a:lvl5pPr>
            <a:lvl6pPr marL="9393336" indent="0">
              <a:buNone/>
              <a:defRPr sz="8200"/>
            </a:lvl6pPr>
            <a:lvl7pPr marL="11272007" indent="0">
              <a:buNone/>
              <a:defRPr sz="8200"/>
            </a:lvl7pPr>
            <a:lvl8pPr marL="13150673" indent="0">
              <a:buNone/>
              <a:defRPr sz="8200"/>
            </a:lvl8pPr>
            <a:lvl9pPr marL="15029342"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80708135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5729" tIns="187871" rIns="375729" bIns="18787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5729" tIns="187871" rIns="375729" bIns="18787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97"/>
            <a:ext cx="10241280" cy="1752600"/>
          </a:xfrm>
          <a:prstGeom prst="rect">
            <a:avLst/>
          </a:prstGeom>
        </p:spPr>
        <p:txBody>
          <a:bodyPr vert="horz" lIns="375729" tIns="187871" rIns="375729" bIns="187871" rtlCol="0" anchor="ctr"/>
          <a:lstStyle>
            <a:defPPr>
              <a:defRPr kern="1200" smtId="4294967295"/>
            </a:defPPr>
            <a:lvl1pPr algn="l">
              <a:defRPr sz="4900">
                <a:solidFill>
                  <a:schemeClr val="tx1">
                    <a:tint val="75000"/>
                  </a:schemeClr>
                </a:solidFill>
              </a:defRPr>
            </a:lvl1pPr>
          </a:lstStyle>
          <a:p>
            <a:fld id="{1D3EE5B7-680E-44FF-962F-3113FAB5030E}" type="datetimeFigureOut">
              <a:rPr lang="en-US" smtClean="0"/>
              <a:t>8/4/2020</a:t>
            </a:fld>
            <a:endParaRPr lang="en-US"/>
          </a:p>
        </p:txBody>
      </p:sp>
      <p:sp>
        <p:nvSpPr>
          <p:cNvPr id="5" name="Footer Placeholder 4"/>
          <p:cNvSpPr>
            <a:spLocks noGrp="1"/>
          </p:cNvSpPr>
          <p:nvPr>
            <p:ph type="ftr" sz="quarter" idx="3"/>
          </p:nvPr>
        </p:nvSpPr>
        <p:spPr>
          <a:xfrm>
            <a:off x="14996161" y="30510497"/>
            <a:ext cx="13898880" cy="1752600"/>
          </a:xfrm>
          <a:prstGeom prst="rect">
            <a:avLst/>
          </a:prstGeom>
        </p:spPr>
        <p:txBody>
          <a:bodyPr vert="horz" lIns="375729" tIns="187871" rIns="375729" bIns="187871" rtlCol="0" anchor="ctr"/>
          <a:lstStyle>
            <a:defPPr>
              <a:defRPr kern="1200" smtId="4294967295"/>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97"/>
            <a:ext cx="10241280" cy="1752600"/>
          </a:xfrm>
          <a:prstGeom prst="rect">
            <a:avLst/>
          </a:prstGeom>
        </p:spPr>
        <p:txBody>
          <a:bodyPr vert="horz" lIns="375729" tIns="187871" rIns="375729" bIns="187871" rtlCol="0" anchor="ctr"/>
          <a:lstStyle>
            <a:defPPr>
              <a:defRPr kern="1200" smtId="4294967295"/>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concludingcider  Size: 48x36</a:t>
            </a:r>
          </a:p>
        </p:txBody>
      </p:sp>
    </p:spTree>
    <p:extLst>
      <p:ext uri="{BB962C8B-B14F-4D97-AF65-F5344CB8AC3E}">
        <p14:creationId xmlns:p14="http://schemas.microsoft.com/office/powerpoint/2010/main" val="4222471182"/>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ransition/>
  <p:txStyles>
    <p:titleStyle>
      <a:defPPr>
        <a:defRPr kern="1200" smtId="4294967295"/>
      </a:defPPr>
      <a:lvl1pPr algn="ctr" defTabSz="3757334" rtl="0" eaLnBrk="1" latinLnBrk="0" hangingPunct="1">
        <a:spcBef>
          <a:spcPct val="0"/>
        </a:spcBef>
        <a:buNone/>
        <a:defRPr sz="18100" kern="1200">
          <a:solidFill>
            <a:schemeClr val="tx1"/>
          </a:solidFill>
          <a:latin typeface="+mj-lt"/>
          <a:ea typeface="+mj-ea"/>
          <a:cs typeface="+mj-cs"/>
        </a:defRPr>
      </a:lvl1pPr>
    </p:titleStyle>
    <p:bodyStyle>
      <a:defPPr>
        <a:defRPr kern="1200" smtId="4294967295"/>
      </a:defPPr>
      <a:lvl1pPr marL="1409002" indent="-1409002" algn="l" defTabSz="3757334"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2839" indent="-1174172" algn="l" defTabSz="3757334"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696668" indent="-939334" algn="l" defTabSz="3757334"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7533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54002"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32673"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11341"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090008"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6867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57334" rtl="0" eaLnBrk="1" latinLnBrk="0" hangingPunct="1">
        <a:defRPr sz="7400" kern="1200">
          <a:solidFill>
            <a:schemeClr val="tx1"/>
          </a:solidFill>
          <a:latin typeface="+mn-lt"/>
          <a:ea typeface="+mn-ea"/>
          <a:cs typeface="+mn-cs"/>
        </a:defRPr>
      </a:lvl1pPr>
      <a:lvl2pPr marL="1878667" algn="l" defTabSz="3757334" rtl="0" eaLnBrk="1" latinLnBrk="0" hangingPunct="1">
        <a:defRPr sz="7400" kern="1200">
          <a:solidFill>
            <a:schemeClr val="tx1"/>
          </a:solidFill>
          <a:latin typeface="+mn-lt"/>
          <a:ea typeface="+mn-ea"/>
          <a:cs typeface="+mn-cs"/>
        </a:defRPr>
      </a:lvl2pPr>
      <a:lvl3pPr marL="3757334" algn="l" defTabSz="3757334" rtl="0" eaLnBrk="1" latinLnBrk="0" hangingPunct="1">
        <a:defRPr sz="7400" kern="1200">
          <a:solidFill>
            <a:schemeClr val="tx1"/>
          </a:solidFill>
          <a:latin typeface="+mn-lt"/>
          <a:ea typeface="+mn-ea"/>
          <a:cs typeface="+mn-cs"/>
        </a:defRPr>
      </a:lvl3pPr>
      <a:lvl4pPr marL="5636001" algn="l" defTabSz="3757334" rtl="0" eaLnBrk="1" latinLnBrk="0" hangingPunct="1">
        <a:defRPr sz="7400" kern="1200">
          <a:solidFill>
            <a:schemeClr val="tx1"/>
          </a:solidFill>
          <a:latin typeface="+mn-lt"/>
          <a:ea typeface="+mn-ea"/>
          <a:cs typeface="+mn-cs"/>
        </a:defRPr>
      </a:lvl4pPr>
      <a:lvl5pPr marL="7514669" algn="l" defTabSz="3757334" rtl="0" eaLnBrk="1" latinLnBrk="0" hangingPunct="1">
        <a:defRPr sz="7400" kern="1200">
          <a:solidFill>
            <a:schemeClr val="tx1"/>
          </a:solidFill>
          <a:latin typeface="+mn-lt"/>
          <a:ea typeface="+mn-ea"/>
          <a:cs typeface="+mn-cs"/>
        </a:defRPr>
      </a:lvl5pPr>
      <a:lvl6pPr marL="9393336" algn="l" defTabSz="3757334" rtl="0" eaLnBrk="1" latinLnBrk="0" hangingPunct="1">
        <a:defRPr sz="7400" kern="1200">
          <a:solidFill>
            <a:schemeClr val="tx1"/>
          </a:solidFill>
          <a:latin typeface="+mn-lt"/>
          <a:ea typeface="+mn-ea"/>
          <a:cs typeface="+mn-cs"/>
        </a:defRPr>
      </a:lvl6pPr>
      <a:lvl7pPr marL="11272007" algn="l" defTabSz="3757334" rtl="0" eaLnBrk="1" latinLnBrk="0" hangingPunct="1">
        <a:defRPr sz="7400" kern="1200">
          <a:solidFill>
            <a:schemeClr val="tx1"/>
          </a:solidFill>
          <a:latin typeface="+mn-lt"/>
          <a:ea typeface="+mn-ea"/>
          <a:cs typeface="+mn-cs"/>
        </a:defRPr>
      </a:lvl7pPr>
      <a:lvl8pPr marL="13150673" algn="l" defTabSz="3757334" rtl="0" eaLnBrk="1" latinLnBrk="0" hangingPunct="1">
        <a:defRPr sz="7400" kern="1200">
          <a:solidFill>
            <a:schemeClr val="tx1"/>
          </a:solidFill>
          <a:latin typeface="+mn-lt"/>
          <a:ea typeface="+mn-ea"/>
          <a:cs typeface="+mn-cs"/>
        </a:defRPr>
      </a:lvl8pPr>
      <a:lvl9pPr marL="15029342" algn="l" defTabSz="3757334"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cicibauer.netlify.com/" TargetMode="External"/><Relationship Id="rId18" Type="http://schemas.openxmlformats.org/officeDocument/2006/relationships/image" Target="../media/image15.png"/><Relationship Id="rId3" Type="http://schemas.openxmlformats.org/officeDocument/2006/relationships/image" Target="../media/image4.png"/><Relationship Id="rId21" Type="http://schemas.openxmlformats.org/officeDocument/2006/relationships/image" Target="../media/image18.png"/><Relationship Id="rId7" Type="http://schemas.openxmlformats.org/officeDocument/2006/relationships/image" Target="../media/image8.jpg"/><Relationship Id="rId12" Type="http://schemas.openxmlformats.org/officeDocument/2006/relationships/hyperlink" Target="mailto:cici.x.bauer@uth.tmc.edu" TargetMode="Externa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mailto:dilekag21@gmail.com" TargetMode="External"/><Relationship Id="rId24"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2.jpg"/><Relationship Id="rId23" Type="http://schemas.openxmlformats.org/officeDocument/2006/relationships/image" Target="../media/image20.png"/><Relationship Id="rId10" Type="http://schemas.openxmlformats.org/officeDocument/2006/relationships/hyperlink" Target="mailto:sdg2@rice.edu" TargetMode="External"/><Relationship Id="rId19"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jpg"/><Relationship Id="rId14" Type="http://schemas.openxmlformats.org/officeDocument/2006/relationships/image" Target="../media/image11.jp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8613427-47CD-4F1E-9290-A33A61F64FA2}"/>
              </a:ext>
            </a:extLst>
          </p:cNvPr>
          <p:cNvPicPr>
            <a:picLocks noChangeAspect="1"/>
          </p:cNvPicPr>
          <p:nvPr/>
        </p:nvPicPr>
        <p:blipFill rotWithShape="1">
          <a:blip r:embed="rId2">
            <a:extLst>
              <a:ext uri="{28A0092B-C50C-407E-A947-70E740481C1C}">
                <a14:useLocalDpi xmlns:a14="http://schemas.microsoft.com/office/drawing/2010/main" val="0"/>
              </a:ext>
            </a:extLst>
          </a:blip>
          <a:srcRect l="47284" t="7980"/>
          <a:stretch/>
        </p:blipFill>
        <p:spPr>
          <a:xfrm>
            <a:off x="38771145" y="9123451"/>
            <a:ext cx="4327438" cy="2760930"/>
          </a:xfrm>
          <a:prstGeom prst="rect">
            <a:avLst/>
          </a:prstGeom>
        </p:spPr>
      </p:pic>
      <p:pic>
        <p:nvPicPr>
          <p:cNvPr id="20" name="Picture 19" descr="A close up of a map&#10;&#10;Description automatically generated">
            <a:extLst>
              <a:ext uri="{FF2B5EF4-FFF2-40B4-BE49-F238E27FC236}">
                <a16:creationId xmlns:a16="http://schemas.microsoft.com/office/drawing/2014/main" id="{324C5E44-43D3-42D8-9B06-3B47D2BD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8032" y="20668064"/>
            <a:ext cx="7505447" cy="4771414"/>
          </a:xfrm>
          <a:prstGeom prst="rect">
            <a:avLst/>
          </a:prstGeom>
        </p:spPr>
      </p:pic>
      <p:pic>
        <p:nvPicPr>
          <p:cNvPr id="42" name="Picture 41" descr="A picture containing text&#10;&#10;Description automatically generated">
            <a:extLst>
              <a:ext uri="{FF2B5EF4-FFF2-40B4-BE49-F238E27FC236}">
                <a16:creationId xmlns:a16="http://schemas.microsoft.com/office/drawing/2014/main" id="{E351CF6D-35C3-4139-8880-2EA518908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7683" y="25675833"/>
            <a:ext cx="7924789" cy="4582257"/>
          </a:xfrm>
          <a:prstGeom prst="rect">
            <a:avLst/>
          </a:prstGeom>
        </p:spPr>
      </p:pic>
      <p:pic>
        <p:nvPicPr>
          <p:cNvPr id="29" name="Picture 28" descr="A close up of a map&#10;&#10;Description automatically generated">
            <a:extLst>
              <a:ext uri="{FF2B5EF4-FFF2-40B4-BE49-F238E27FC236}">
                <a16:creationId xmlns:a16="http://schemas.microsoft.com/office/drawing/2014/main" id="{331B496B-031B-4519-9744-16313FD0F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0412" y="11771050"/>
            <a:ext cx="4128905" cy="2617936"/>
          </a:xfrm>
          <a:prstGeom prst="rect">
            <a:avLst/>
          </a:prstGeom>
        </p:spPr>
      </p:pic>
      <p:pic>
        <p:nvPicPr>
          <p:cNvPr id="23" name="Picture 22" descr="A close up of a map&#10;&#10;Description automatically generated">
            <a:extLst>
              <a:ext uri="{FF2B5EF4-FFF2-40B4-BE49-F238E27FC236}">
                <a16:creationId xmlns:a16="http://schemas.microsoft.com/office/drawing/2014/main" id="{1F964D9F-FA9A-4F62-9DDD-E4F34149E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24232" y="20627530"/>
            <a:ext cx="6896506" cy="4887815"/>
          </a:xfrm>
          <a:prstGeom prst="rect">
            <a:avLst/>
          </a:prstGeom>
        </p:spPr>
      </p:pic>
      <p:sp>
        <p:nvSpPr>
          <p:cNvPr id="50" name="Rectangle 49"/>
          <p:cNvSpPr/>
          <p:nvPr/>
        </p:nvSpPr>
        <p:spPr>
          <a:xfrm rot="5400000" flipH="1">
            <a:off x="20955000" y="9982200"/>
            <a:ext cx="1981200" cy="438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cxnSp>
        <p:nvCxnSpPr>
          <p:cNvPr id="51" name="Straight Connector 50"/>
          <p:cNvCxnSpPr/>
          <p:nvPr/>
        </p:nvCxnSpPr>
        <p:spPr>
          <a:xfrm rot="5400000" flipH="1">
            <a:off x="21945600" y="8610601"/>
            <a:ext cx="0" cy="43891200"/>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 Placeholder 5">
            <a:extLst>
              <a:ext uri="{FF2B5EF4-FFF2-40B4-BE49-F238E27FC236}">
                <a16:creationId xmlns:a16="http://schemas.microsoft.com/office/drawing/2014/main" id="{D1E8EEA0-ED67-4B13-A826-1A8457285CCB}"/>
              </a:ext>
            </a:extLst>
          </p:cNvPr>
          <p:cNvSpPr txBox="1"/>
          <p:nvPr/>
        </p:nvSpPr>
        <p:spPr>
          <a:xfrm>
            <a:off x="8958423" y="1319849"/>
            <a:ext cx="268224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000" b="1" dirty="0">
                <a:solidFill>
                  <a:srgbClr val="434342"/>
                </a:solidFill>
                <a:latin typeface="Quattrocento" panose="02020802030000000404" pitchFamily="18" charset="0"/>
              </a:rPr>
              <a:t>Spatiotemporal &amp; Socioeconomic Lung Cancer Relationships in Texas Between 1995 and 2015</a:t>
            </a:r>
          </a:p>
        </p:txBody>
      </p:sp>
      <p:sp>
        <p:nvSpPr>
          <p:cNvPr id="55" name="Text Placeholder 5">
            <a:extLst>
              <a:ext uri="{FF2B5EF4-FFF2-40B4-BE49-F238E27FC236}">
                <a16:creationId xmlns:a16="http://schemas.microsoft.com/office/drawing/2014/main" id="{17285E29-F4EF-4B9F-90C7-5108CA16C10F}"/>
              </a:ext>
            </a:extLst>
          </p:cNvPr>
          <p:cNvSpPr txBox="1"/>
          <p:nvPr/>
        </p:nvSpPr>
        <p:spPr>
          <a:xfrm>
            <a:off x="4381497" y="4196037"/>
            <a:ext cx="35128203" cy="1692771"/>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000" dirty="0">
                <a:solidFill>
                  <a:srgbClr val="434342"/>
                </a:solidFill>
                <a:latin typeface="Quattrocento Sans" panose="020B0502050000020003" pitchFamily="34" charset="0"/>
                <a:cs typeface="Arial" panose="020B0604020202020204" pitchFamily="34" charset="0"/>
              </a:rPr>
              <a:t>Dileka Gunawardana with Mentorship from Dr. </a:t>
            </a:r>
            <a:r>
              <a:rPr lang="en-US" sz="5000" dirty="0" err="1">
                <a:solidFill>
                  <a:srgbClr val="434342"/>
                </a:solidFill>
                <a:latin typeface="Quattrocento Sans" panose="020B0502050000020003" pitchFamily="34" charset="0"/>
                <a:cs typeface="Arial" panose="020B0604020202020204" pitchFamily="34" charset="0"/>
              </a:rPr>
              <a:t>Cici</a:t>
            </a:r>
            <a:r>
              <a:rPr lang="en-US" sz="5000" dirty="0">
                <a:solidFill>
                  <a:srgbClr val="434342"/>
                </a:solidFill>
                <a:latin typeface="Quattrocento Sans" panose="020B0502050000020003" pitchFamily="34" charset="0"/>
                <a:cs typeface="Arial" panose="020B0604020202020204" pitchFamily="34" charset="0"/>
              </a:rPr>
              <a:t> Bauer</a:t>
            </a:r>
          </a:p>
          <a:p>
            <a:pPr algn="ctr">
              <a:defRPr/>
            </a:pPr>
            <a:r>
              <a:rPr lang="en-US" sz="5000" dirty="0">
                <a:solidFill>
                  <a:srgbClr val="434342"/>
                </a:solidFill>
                <a:latin typeface="Quattrocento Sans" panose="020B0502050000020003" pitchFamily="34" charset="0"/>
                <a:cs typeface="Arial" panose="020B0604020202020204" pitchFamily="34" charset="0"/>
              </a:rPr>
              <a:t>CPRIT Summer Internship Program; UT Houston School of Public Health</a:t>
            </a:r>
          </a:p>
        </p:txBody>
      </p:sp>
      <p:sp>
        <p:nvSpPr>
          <p:cNvPr id="36" name="TextBox 19"/>
          <p:cNvSpPr txBox="1">
            <a:spLocks noChangeArrowheads="1"/>
          </p:cNvSpPr>
          <p:nvPr/>
        </p:nvSpPr>
        <p:spPr bwMode="auto">
          <a:xfrm>
            <a:off x="800501" y="7722293"/>
            <a:ext cx="9957825" cy="48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A.</a:t>
            </a:r>
          </a:p>
        </p:txBody>
      </p:sp>
      <p:sp>
        <p:nvSpPr>
          <p:cNvPr id="37" name="Rectangle 10"/>
          <p:cNvSpPr>
            <a:spLocks noChangeArrowheads="1"/>
          </p:cNvSpPr>
          <p:nvPr/>
        </p:nvSpPr>
        <p:spPr bwMode="auto">
          <a:xfrm>
            <a:off x="800501" y="6574867"/>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a:solidFill>
                  <a:srgbClr val="FFFFFF"/>
                </a:solidFill>
                <a:latin typeface="Quattrocento" panose="02020802030000000404" pitchFamily="18" charset="0"/>
              </a:rPr>
              <a:t>Abstract</a:t>
            </a:r>
          </a:p>
        </p:txBody>
      </p:sp>
      <p:sp>
        <p:nvSpPr>
          <p:cNvPr id="39" name="TextBox 19">
            <a:extLst>
              <a:ext uri="{FF2B5EF4-FFF2-40B4-BE49-F238E27FC236}">
                <a16:creationId xmlns:a16="http://schemas.microsoft.com/office/drawing/2014/main" id="{0ABBC78D-0CDC-4D4E-A8CD-23A5559A6DD2}"/>
              </a:ext>
            </a:extLst>
          </p:cNvPr>
          <p:cNvSpPr txBox="1">
            <a:spLocks noChangeArrowheads="1"/>
          </p:cNvSpPr>
          <p:nvPr/>
        </p:nvSpPr>
        <p:spPr bwMode="auto">
          <a:xfrm>
            <a:off x="685800" y="22153761"/>
            <a:ext cx="10072526" cy="414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late-stage diagnoses. As a result, it has become increasingly important to determine sub-populations and area-types that have an increased risk for the disease. In the United States alone, approximately 228,280 people are projected to be diagnosed with lung cancer in 2020.  </a:t>
            </a:r>
            <a:r>
              <a:rPr lang="en-US" sz="2400" b="1" dirty="0">
                <a:solidFill>
                  <a:schemeClr val="tx2"/>
                </a:solidFill>
                <a:latin typeface="Quattrocento Sans" panose="020B0502050000020003" pitchFamily="34" charset="0"/>
                <a:cs typeface="Arial" panose="020B0604020202020204" pitchFamily="34" charset="0"/>
              </a:rPr>
              <a:t>The goal of this study </a:t>
            </a:r>
            <a:r>
              <a:rPr lang="en-US" sz="2400" dirty="0">
                <a:solidFill>
                  <a:schemeClr val="tx2"/>
                </a:solidFill>
                <a:latin typeface="Quattrocento Sans" panose="020B0502050000020003" pitchFamily="34" charset="0"/>
                <a:cs typeface="Arial" panose="020B0604020202020204" pitchFamily="34" charset="0"/>
              </a:rPr>
              <a:t>was to model the spatial (across different counties), temporal (over time), and spatiotemporal relationships of lung cancer across the state of Texas. In addition, other socioeconomic factors including rurality and poverty rates were investigated to determine any kinds of potential associations. In addition, an interactive online dashboard app was created via </a:t>
            </a:r>
            <a:r>
              <a:rPr lang="en-US" sz="2400" i="1" dirty="0">
                <a:solidFill>
                  <a:schemeClr val="tx2"/>
                </a:solidFill>
                <a:latin typeface="Quattrocento Sans" panose="020B0502050000020003" pitchFamily="34" charset="0"/>
                <a:cs typeface="Arial" panose="020B0604020202020204" pitchFamily="34" charset="0"/>
              </a:rPr>
              <a:t>R Shiny </a:t>
            </a:r>
            <a:r>
              <a:rPr lang="en-US" sz="2400" dirty="0">
                <a:solidFill>
                  <a:schemeClr val="tx2"/>
                </a:solidFill>
                <a:latin typeface="Quattrocento Sans" panose="020B0502050000020003" pitchFamily="34" charset="0"/>
                <a:cs typeface="Arial" panose="020B0604020202020204" pitchFamily="34" charset="0"/>
              </a:rPr>
              <a:t>software to describe the models for and display the results of the study. </a:t>
            </a:r>
          </a:p>
        </p:txBody>
      </p:sp>
      <p:sp>
        <p:nvSpPr>
          <p:cNvPr id="44" name="Rectangle 10">
            <a:extLst>
              <a:ext uri="{FF2B5EF4-FFF2-40B4-BE49-F238E27FC236}">
                <a16:creationId xmlns:a16="http://schemas.microsoft.com/office/drawing/2014/main" id="{7E80D786-D74D-4324-9F95-59B544BBB243}"/>
              </a:ext>
            </a:extLst>
          </p:cNvPr>
          <p:cNvSpPr>
            <a:spLocks noChangeArrowheads="1"/>
          </p:cNvSpPr>
          <p:nvPr/>
        </p:nvSpPr>
        <p:spPr bwMode="auto">
          <a:xfrm>
            <a:off x="800502" y="1635607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a:solidFill>
                  <a:srgbClr val="FFFFFF"/>
                </a:solidFill>
                <a:latin typeface="Quattrocento" panose="02020802030000000404" pitchFamily="18" charset="0"/>
              </a:rPr>
              <a:t>Introduction</a:t>
            </a:r>
          </a:p>
        </p:txBody>
      </p:sp>
      <p:sp>
        <p:nvSpPr>
          <p:cNvPr id="34" name="TextBox 19">
            <a:extLst>
              <a:ext uri="{FF2B5EF4-FFF2-40B4-BE49-F238E27FC236}">
                <a16:creationId xmlns:a16="http://schemas.microsoft.com/office/drawing/2014/main" id="{B6811A51-D023-4ABF-99DE-54CD1B82D366}"/>
              </a:ext>
            </a:extLst>
          </p:cNvPr>
          <p:cNvSpPr txBox="1">
            <a:spLocks noChangeArrowheads="1"/>
          </p:cNvSpPr>
          <p:nvPr/>
        </p:nvSpPr>
        <p:spPr bwMode="auto">
          <a:xfrm>
            <a:off x="33064608" y="7416172"/>
            <a:ext cx="10033975" cy="21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From the spatial trends map, it appears that there are several regions in Eastern Texas with abnormally high risks to lung cancer, notably Polk and Lamar counties. Although squamous cell cancer’s prevalence (associated with smoking) in Texas has decreased, adenocarcinoma’s has increased, with the rise being driven mainly by women. </a:t>
            </a:r>
          </a:p>
        </p:txBody>
      </p:sp>
      <p:sp>
        <p:nvSpPr>
          <p:cNvPr id="38" name="Rectangle 10">
            <a:extLst>
              <a:ext uri="{FF2B5EF4-FFF2-40B4-BE49-F238E27FC236}">
                <a16:creationId xmlns:a16="http://schemas.microsoft.com/office/drawing/2014/main" id="{C0234601-D933-4311-BDF5-42800658BFD3}"/>
              </a:ext>
            </a:extLst>
          </p:cNvPr>
          <p:cNvSpPr>
            <a:spLocks noChangeArrowheads="1"/>
          </p:cNvSpPr>
          <p:nvPr/>
        </p:nvSpPr>
        <p:spPr bwMode="auto">
          <a:xfrm>
            <a:off x="33132871" y="65190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Conclusions</a:t>
            </a:r>
          </a:p>
        </p:txBody>
      </p:sp>
      <p:sp>
        <p:nvSpPr>
          <p:cNvPr id="47" name="TextBox 19">
            <a:extLst>
              <a:ext uri="{FF2B5EF4-FFF2-40B4-BE49-F238E27FC236}">
                <a16:creationId xmlns:a16="http://schemas.microsoft.com/office/drawing/2014/main" id="{4D3A2477-3C43-4479-B3DF-0DE4A78D1059}"/>
              </a:ext>
            </a:extLst>
          </p:cNvPr>
          <p:cNvSpPr txBox="1">
            <a:spLocks noChangeArrowheads="1"/>
          </p:cNvSpPr>
          <p:nvPr/>
        </p:nvSpPr>
        <p:spPr bwMode="auto">
          <a:xfrm>
            <a:off x="33041492" y="15402208"/>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It’s important to determine the counties in Texas that are most at risk for lung cancer for state public health officials to efficiently allocate funds and diagnostic resources to the appropriate demographic groups and counties. Currently, hospitals and health professionals are being inundated by the novel COVID-19 pandemic, meaning many oncology clinics aren’t functioning at their normal levels. It would be of interest to investigate lung cancer and the virus alongside one another to determine how they not only affect patients but also health institutions at a macroscopic level.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Investigating the spatiotemporal patterns of lung cancer will also help set the groundwork for further analyses in high-incidence areas. In addition, this work may open the gates for establishing causal relationships. Previous literature has pointed to alternative potential causes of lung cancer – farming pesticides, mining, air pollution, radon, and asbestos – but none of these have been thoroughly investigated. This research project was limited in that it was focused on county-level characteristics. This is problematic because people with very different lifestyles can live in the same county. Future work should attempt a point-level analysis where specific lung cancer cases or neighborhoods can be studied alongside detailed lifestyle and air quality data.</a:t>
            </a:r>
          </a:p>
        </p:txBody>
      </p:sp>
      <p:sp>
        <p:nvSpPr>
          <p:cNvPr id="48" name="Rectangle 10">
            <a:extLst>
              <a:ext uri="{FF2B5EF4-FFF2-40B4-BE49-F238E27FC236}">
                <a16:creationId xmlns:a16="http://schemas.microsoft.com/office/drawing/2014/main" id="{A5FFB638-77FE-4FE9-BAAF-8DA0D3D62767}"/>
              </a:ext>
            </a:extLst>
          </p:cNvPr>
          <p:cNvSpPr>
            <a:spLocks noChangeArrowheads="1"/>
          </p:cNvSpPr>
          <p:nvPr/>
        </p:nvSpPr>
        <p:spPr bwMode="auto">
          <a:xfrm>
            <a:off x="33070800" y="14430378"/>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Discussion &amp; Future Directions</a:t>
            </a:r>
          </a:p>
        </p:txBody>
      </p:sp>
      <p:sp>
        <p:nvSpPr>
          <p:cNvPr id="26" name="TextBox 19">
            <a:extLst>
              <a:ext uri="{FF2B5EF4-FFF2-40B4-BE49-F238E27FC236}">
                <a16:creationId xmlns:a16="http://schemas.microsoft.com/office/drawing/2014/main" id="{C683A825-1118-403C-A248-0823BAB7C3C3}"/>
              </a:ext>
            </a:extLst>
          </p:cNvPr>
          <p:cNvSpPr txBox="1">
            <a:spLocks noChangeArrowheads="1"/>
          </p:cNvSpPr>
          <p:nvPr/>
        </p:nvSpPr>
        <p:spPr bwMode="auto">
          <a:xfrm>
            <a:off x="11564750" y="7655718"/>
            <a:ext cx="10125753"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Lung cancer data was collected from the Texas Cancer Registry and processed via the SEER*Stat software. There are multiple classifications of lung cancer, called </a:t>
            </a:r>
            <a:r>
              <a:rPr lang="en-US" sz="2400" b="1" dirty="0">
                <a:solidFill>
                  <a:schemeClr val="tx2"/>
                </a:solidFill>
                <a:latin typeface="Quattrocento Sans" panose="020B0502050000020003" pitchFamily="34" charset="0"/>
                <a:cs typeface="Arial" panose="020B0604020202020204" pitchFamily="34" charset="0"/>
              </a:rPr>
              <a:t>histologic types</a:t>
            </a:r>
            <a:r>
              <a:rPr lang="en-US" sz="2400" dirty="0">
                <a:solidFill>
                  <a:schemeClr val="tx2"/>
                </a:solidFill>
                <a:latin typeface="Quattrocento Sans" panose="020B0502050000020003" pitchFamily="34" charset="0"/>
                <a:cs typeface="Arial" panose="020B0604020202020204" pitchFamily="34" charset="0"/>
              </a:rPr>
              <a:t>, based on the appearance of the cancerous cell under a microscope. Each has a unique etiology, therefore affecting people differently, meaning each should be studied individually. The grey boxes in the following diagram show the divisions of and relative prevalence of the four histologic types included in this analysis. </a:t>
            </a:r>
          </a:p>
        </p:txBody>
      </p:sp>
      <p:sp>
        <p:nvSpPr>
          <p:cNvPr id="28" name="Rectangle 10">
            <a:extLst>
              <a:ext uri="{FF2B5EF4-FFF2-40B4-BE49-F238E27FC236}">
                <a16:creationId xmlns:a16="http://schemas.microsoft.com/office/drawing/2014/main" id="{EC622DF4-7348-4920-BF98-0DAAEC5CE30E}"/>
              </a:ext>
            </a:extLst>
          </p:cNvPr>
          <p:cNvSpPr>
            <a:spLocks noChangeArrowheads="1"/>
          </p:cNvSpPr>
          <p:nvPr/>
        </p:nvSpPr>
        <p:spPr bwMode="auto">
          <a:xfrm>
            <a:off x="11564750" y="6519034"/>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Methods of Analysis</a:t>
            </a:r>
          </a:p>
        </p:txBody>
      </p:sp>
      <p:sp>
        <p:nvSpPr>
          <p:cNvPr id="22" name="TextBox 19">
            <a:extLst>
              <a:ext uri="{FF2B5EF4-FFF2-40B4-BE49-F238E27FC236}">
                <a16:creationId xmlns:a16="http://schemas.microsoft.com/office/drawing/2014/main" id="{B5E2F400-1DE7-4017-9279-9468D64490DC}"/>
              </a:ext>
            </a:extLst>
          </p:cNvPr>
          <p:cNvSpPr txBox="1">
            <a:spLocks noChangeArrowheads="1"/>
          </p:cNvSpPr>
          <p:nvPr/>
        </p:nvSpPr>
        <p:spPr bwMode="auto">
          <a:xfrm>
            <a:off x="21945601" y="7621638"/>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SIRs are useful because they have a straightforward interpretation. A value greater than 1 indicates a potential high incidence county or “hot spot” that may be at particular risk for lung cancer. A value less than 1, on the other hand, indicates a “cold spot”. </a:t>
            </a:r>
            <a:r>
              <a:rPr lang="en-US" sz="2400" b="1" dirty="0">
                <a:solidFill>
                  <a:schemeClr val="tx2"/>
                </a:solidFill>
                <a:latin typeface="Quattrocento Sans" panose="020B0502050000020003" pitchFamily="34" charset="0"/>
                <a:cs typeface="Arial" panose="020B0604020202020204" pitchFamily="34" charset="0"/>
              </a:rPr>
              <a:t>Independence</a:t>
            </a:r>
            <a:r>
              <a:rPr lang="en-US" sz="2400" dirty="0">
                <a:solidFill>
                  <a:schemeClr val="tx2"/>
                </a:solidFill>
                <a:latin typeface="Quattrocento Sans" panose="020B0502050000020003" pitchFamily="34" charset="0"/>
                <a:cs typeface="Arial" panose="020B0604020202020204" pitchFamily="34" charset="0"/>
              </a:rPr>
              <a:t> between each possible pair of observations (in this case, an observation is the SIR or rate of lung cancer in a county for some year) is an assumption made when analyzing data. However, this is an unfair assumption because there exist three types of correlations that must be considered to accurately understand lung cancer trends:</a:t>
            </a:r>
          </a:p>
        </p:txBody>
      </p:sp>
      <p:sp>
        <p:nvSpPr>
          <p:cNvPr id="31" name="Rectangle 30">
            <a:extLst>
              <a:ext uri="{FF2B5EF4-FFF2-40B4-BE49-F238E27FC236}">
                <a16:creationId xmlns:a16="http://schemas.microsoft.com/office/drawing/2014/main" id="{4C299F74-A7A2-4C5B-AAF3-D8CD94AEEADF}"/>
              </a:ext>
            </a:extLst>
          </p:cNvPr>
          <p:cNvSpPr/>
          <p:nvPr/>
        </p:nvSpPr>
        <p:spPr>
          <a:xfrm rot="5400000" flipH="1">
            <a:off x="21602700" y="-21602700"/>
            <a:ext cx="685799" cy="4389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sp>
        <p:nvSpPr>
          <p:cNvPr id="2" name="Rectangle 10">
            <a:extLst>
              <a:ext uri="{FF2B5EF4-FFF2-40B4-BE49-F238E27FC236}">
                <a16:creationId xmlns:a16="http://schemas.microsoft.com/office/drawing/2014/main" id="{AE09C345-1278-4E94-9135-44815846A111}"/>
              </a:ext>
            </a:extLst>
          </p:cNvPr>
          <p:cNvSpPr>
            <a:spLocks noChangeArrowheads="1"/>
          </p:cNvSpPr>
          <p:nvPr/>
        </p:nvSpPr>
        <p:spPr bwMode="auto">
          <a:xfrm>
            <a:off x="33132873" y="256861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Acknowledgements</a:t>
            </a:r>
          </a:p>
        </p:txBody>
      </p:sp>
      <p:sp>
        <p:nvSpPr>
          <p:cNvPr id="3" name="TextBox 19">
            <a:extLst>
              <a:ext uri="{FF2B5EF4-FFF2-40B4-BE49-F238E27FC236}">
                <a16:creationId xmlns:a16="http://schemas.microsoft.com/office/drawing/2014/main" id="{00DF5DC6-8DD3-48EB-9D99-5EB7F5C9276C}"/>
              </a:ext>
            </a:extLst>
          </p:cNvPr>
          <p:cNvSpPr txBox="1">
            <a:spLocks noChangeArrowheads="1"/>
          </p:cNvSpPr>
          <p:nvPr/>
        </p:nvSpPr>
        <p:spPr bwMode="auto">
          <a:xfrm>
            <a:off x="33275033" y="26814174"/>
            <a:ext cx="9957825"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 would like to acknowledge my mentor, Dr. </a:t>
            </a:r>
            <a:r>
              <a:rPr lang="en-US" sz="2400" dirty="0" err="1">
                <a:solidFill>
                  <a:schemeClr val="tx2"/>
                </a:solidFill>
                <a:latin typeface="Quattrocento Sans" panose="020B0502050000020003" pitchFamily="34" charset="0"/>
                <a:cs typeface="Arial" panose="020B0604020202020204" pitchFamily="34" charset="0"/>
              </a:rPr>
              <a:t>Cici</a:t>
            </a:r>
            <a:r>
              <a:rPr lang="en-US" sz="2400" dirty="0">
                <a:solidFill>
                  <a:schemeClr val="tx2"/>
                </a:solidFill>
                <a:latin typeface="Quattrocento Sans" panose="020B0502050000020003" pitchFamily="34" charset="0"/>
                <a:cs typeface="Arial" panose="020B0604020202020204" pitchFamily="34" charset="0"/>
              </a:rPr>
              <a:t> Bauer, for creating the original idea for the project as well as for providing me resources &amp; guidance throughout the research process. </a:t>
            </a:r>
          </a:p>
          <a:p>
            <a:pPr algn="just">
              <a:lnSpc>
                <a:spcPct val="110000"/>
              </a:lnSpc>
            </a:pPr>
            <a:endParaRPr lang="en-US" sz="2400"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i="1" dirty="0">
                <a:solidFill>
                  <a:schemeClr val="tx2"/>
                </a:solidFill>
                <a:latin typeface="Quattrocento Sans" panose="020B0502050000020003" pitchFamily="34" charset="0"/>
                <a:cs typeface="Arial" panose="020B0604020202020204" pitchFamily="34" charset="0"/>
              </a:rPr>
              <a:t>Dileka Gunawardana was supported by the UTHealth Innovation for Cancer Prevention Research Training Program Summer Undergraduate Fellowship (Cancer Prevention and Research Institute of Texas Grant #RP160015).</a:t>
            </a:r>
          </a:p>
        </p:txBody>
      </p:sp>
      <p:pic>
        <p:nvPicPr>
          <p:cNvPr id="6" name="Picture 5" descr="A screenshot of a cell phone&#10;&#10;Description automatically generated">
            <a:extLst>
              <a:ext uri="{FF2B5EF4-FFF2-40B4-BE49-F238E27FC236}">
                <a16:creationId xmlns:a16="http://schemas.microsoft.com/office/drawing/2014/main" id="{8AE97008-BA4B-44B0-AC21-13848BA1A8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60851" y="1262136"/>
            <a:ext cx="6942796" cy="462853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A25BECA-C108-4118-8710-9630EFBC98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863" y="918826"/>
            <a:ext cx="5590854" cy="5590854"/>
          </a:xfrm>
          <a:prstGeom prst="rect">
            <a:avLst/>
          </a:prstGeom>
        </p:spPr>
      </p:pic>
      <p:sp>
        <p:nvSpPr>
          <p:cNvPr id="11" name="Rectangle 10">
            <a:extLst>
              <a:ext uri="{FF2B5EF4-FFF2-40B4-BE49-F238E27FC236}">
                <a16:creationId xmlns:a16="http://schemas.microsoft.com/office/drawing/2014/main" id="{75A59242-5E30-403B-91A0-F87F7F2A2170}"/>
              </a:ext>
            </a:extLst>
          </p:cNvPr>
          <p:cNvSpPr>
            <a:spLocks noChangeArrowheads="1"/>
          </p:cNvSpPr>
          <p:nvPr/>
        </p:nvSpPr>
        <p:spPr bwMode="auto">
          <a:xfrm>
            <a:off x="11602850" y="19263405"/>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Results</a:t>
            </a:r>
          </a:p>
        </p:txBody>
      </p:sp>
      <p:pic>
        <p:nvPicPr>
          <p:cNvPr id="13" name="Picture 12" descr="A drawing of a face&#10;&#10;Description automatically generated">
            <a:extLst>
              <a:ext uri="{FF2B5EF4-FFF2-40B4-BE49-F238E27FC236}">
                <a16:creationId xmlns:a16="http://schemas.microsoft.com/office/drawing/2014/main" id="{13E90457-B4F0-412D-8671-FB6BAD87C9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4647" y="17832546"/>
            <a:ext cx="6133700" cy="4000239"/>
          </a:xfrm>
          <a:prstGeom prst="rect">
            <a:avLst/>
          </a:prstGeom>
        </p:spPr>
      </p:pic>
      <p:sp>
        <p:nvSpPr>
          <p:cNvPr id="14" name="TextBox 13">
            <a:extLst>
              <a:ext uri="{FF2B5EF4-FFF2-40B4-BE49-F238E27FC236}">
                <a16:creationId xmlns:a16="http://schemas.microsoft.com/office/drawing/2014/main" id="{21C88A14-164D-491B-8A1D-AF7AD2BC8EB4}"/>
              </a:ext>
            </a:extLst>
          </p:cNvPr>
          <p:cNvSpPr txBox="1"/>
          <p:nvPr/>
        </p:nvSpPr>
        <p:spPr>
          <a:xfrm>
            <a:off x="8077200" y="17395169"/>
            <a:ext cx="2681126" cy="4893647"/>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As shown by the diagram on the left, a lung cancer (LC) tumor has devastating effects on how a person breathes and lives. Lung cancer is the leading cause of cancer mortality in the world, with many people dying due to  </a:t>
            </a:r>
            <a:r>
              <a:rPr lang="en-US" sz="1000" dirty="0">
                <a:solidFill>
                  <a:schemeClr val="tx2"/>
                </a:solidFill>
                <a:latin typeface="Quattrocento Sans" panose="020B0604020202020204" charset="0"/>
              </a:rPr>
              <a:t> </a:t>
            </a:r>
          </a:p>
        </p:txBody>
      </p:sp>
      <p:sp>
        <p:nvSpPr>
          <p:cNvPr id="17" name="Rectangle 10">
            <a:extLst>
              <a:ext uri="{FF2B5EF4-FFF2-40B4-BE49-F238E27FC236}">
                <a16:creationId xmlns:a16="http://schemas.microsoft.com/office/drawing/2014/main" id="{FE8C4F65-26E6-40AC-A47E-D63FF66E4CD9}"/>
              </a:ext>
            </a:extLst>
          </p:cNvPr>
          <p:cNvSpPr>
            <a:spLocks noChangeArrowheads="1"/>
          </p:cNvSpPr>
          <p:nvPr/>
        </p:nvSpPr>
        <p:spPr bwMode="auto">
          <a:xfrm>
            <a:off x="685800" y="2660749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Contact Information</a:t>
            </a:r>
          </a:p>
        </p:txBody>
      </p:sp>
      <p:sp>
        <p:nvSpPr>
          <p:cNvPr id="18" name="TextBox 19">
            <a:extLst>
              <a:ext uri="{FF2B5EF4-FFF2-40B4-BE49-F238E27FC236}">
                <a16:creationId xmlns:a16="http://schemas.microsoft.com/office/drawing/2014/main" id="{3989BF62-6086-4ED3-8D1D-FCB3FFD0C2B5}"/>
              </a:ext>
            </a:extLst>
          </p:cNvPr>
          <p:cNvSpPr txBox="1">
            <a:spLocks noChangeArrowheads="1"/>
          </p:cNvSpPr>
          <p:nvPr/>
        </p:nvSpPr>
        <p:spPr bwMode="auto">
          <a:xfrm>
            <a:off x="580582" y="27694933"/>
            <a:ext cx="9957825"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solidFill>
                  <a:schemeClr val="tx2"/>
                </a:solidFill>
                <a:latin typeface="Quattrocento Sans" panose="020B0502050000020003" pitchFamily="34" charset="0"/>
                <a:cs typeface="Arial" panose="020B0604020202020204" pitchFamily="34" charset="0"/>
              </a:rPr>
              <a:t>Dileka Gunawardana</a:t>
            </a:r>
            <a:r>
              <a:rPr lang="en-US" sz="2400" dirty="0">
                <a:solidFill>
                  <a:schemeClr val="tx2"/>
                </a:solidFill>
                <a:latin typeface="Quattrocento Sans" panose="020B0502050000020003" pitchFamily="34" charset="0"/>
                <a:cs typeface="Arial" panose="020B0604020202020204" pitchFamily="34" charset="0"/>
              </a:rPr>
              <a:t>: Incoming junior studying statistics at Rice University</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Email: </a:t>
            </a:r>
            <a:r>
              <a:rPr lang="en-US" sz="2400" dirty="0">
                <a:solidFill>
                  <a:schemeClr val="tx2"/>
                </a:solidFill>
                <a:latin typeface="Quattrocento Sans" panose="020B0502050000020003" pitchFamily="34" charset="0"/>
                <a:cs typeface="Arial" panose="020B0604020202020204" pitchFamily="34" charset="0"/>
                <a:hlinkClick r:id="rId10"/>
              </a:rPr>
              <a:t>sdg2@rice.edu</a:t>
            </a:r>
            <a:r>
              <a:rPr lang="en-US" sz="2400" dirty="0">
                <a:solidFill>
                  <a:schemeClr val="tx2"/>
                </a:solidFill>
                <a:latin typeface="Quattrocento Sans" panose="020B0502050000020003" pitchFamily="34" charset="0"/>
                <a:cs typeface="Arial" panose="020B0604020202020204" pitchFamily="34" charset="0"/>
              </a:rPr>
              <a:t> / </a:t>
            </a:r>
            <a:r>
              <a:rPr lang="en-US" sz="2400" dirty="0">
                <a:solidFill>
                  <a:schemeClr val="tx2"/>
                </a:solidFill>
                <a:latin typeface="Quattrocento Sans" panose="020B0502050000020003" pitchFamily="34" charset="0"/>
                <a:cs typeface="Arial" panose="020B0604020202020204" pitchFamily="34" charset="0"/>
                <a:hlinkClick r:id="rId11"/>
              </a:rPr>
              <a:t>dilekag21@gmail.com</a:t>
            </a:r>
            <a:r>
              <a:rPr lang="en-US" sz="2400" dirty="0">
                <a:solidFill>
                  <a:schemeClr val="tx2"/>
                </a:solidFill>
                <a:latin typeface="Quattrocento Sans" panose="020B0502050000020003" pitchFamily="34" charset="0"/>
                <a:cs typeface="Arial" panose="020B0604020202020204" pitchFamily="34" charset="0"/>
              </a:rPr>
              <a:t>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Phone: (203) – 644- 2968 </a:t>
            </a:r>
          </a:p>
          <a:p>
            <a:pPr algn="just">
              <a:lnSpc>
                <a:spcPct val="110000"/>
              </a:lnSpc>
            </a:pPr>
            <a:r>
              <a:rPr lang="en-US" sz="2400" b="1" dirty="0">
                <a:solidFill>
                  <a:schemeClr val="tx2"/>
                </a:solidFill>
                <a:latin typeface="Quattrocento Sans" panose="020B0502050000020003" pitchFamily="34" charset="0"/>
                <a:cs typeface="Arial" panose="020B0604020202020204" pitchFamily="34" charset="0"/>
              </a:rPr>
              <a:t>Dr. </a:t>
            </a:r>
            <a:r>
              <a:rPr lang="en-US" sz="2400" b="1" dirty="0" err="1">
                <a:solidFill>
                  <a:schemeClr val="tx2"/>
                </a:solidFill>
                <a:latin typeface="Quattrocento Sans" panose="020B0502050000020003" pitchFamily="34" charset="0"/>
                <a:cs typeface="Arial" panose="020B0604020202020204" pitchFamily="34" charset="0"/>
              </a:rPr>
              <a:t>Cici</a:t>
            </a:r>
            <a:r>
              <a:rPr lang="en-US" sz="2400" b="1" dirty="0">
                <a:solidFill>
                  <a:schemeClr val="tx2"/>
                </a:solidFill>
                <a:latin typeface="Quattrocento Sans" panose="020B0502050000020003" pitchFamily="34" charset="0"/>
                <a:cs typeface="Arial" panose="020B0604020202020204" pitchFamily="34" charset="0"/>
              </a:rPr>
              <a:t> Bauer</a:t>
            </a:r>
            <a:r>
              <a:rPr lang="en-US" sz="2400" dirty="0">
                <a:solidFill>
                  <a:schemeClr val="tx2"/>
                </a:solidFill>
                <a:latin typeface="Quattrocento Sans" panose="020B0502050000020003" pitchFamily="34" charset="0"/>
                <a:cs typeface="Arial" panose="020B0604020202020204" pitchFamily="34" charset="0"/>
              </a:rPr>
              <a:t>: Assistant professor at UT Health Science Center in Houston</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Email: </a:t>
            </a:r>
            <a:r>
              <a:rPr lang="en-US" sz="2400" dirty="0">
                <a:solidFill>
                  <a:schemeClr val="tx2"/>
                </a:solidFill>
                <a:latin typeface="Quattrocento Sans" panose="020B0502050000020003" pitchFamily="34" charset="0"/>
                <a:cs typeface="Arial" panose="020B0604020202020204" pitchFamily="34" charset="0"/>
                <a:hlinkClick r:id="rId12"/>
              </a:rPr>
              <a:t>cici.x.bauer@uth.tmc.edu</a:t>
            </a:r>
            <a:r>
              <a:rPr lang="en-US" sz="2400" dirty="0">
                <a:solidFill>
                  <a:schemeClr val="tx2"/>
                </a:solidFill>
                <a:latin typeface="Quattrocento Sans" panose="020B0502050000020003" pitchFamily="34" charset="0"/>
                <a:cs typeface="Arial" panose="020B0604020202020204" pitchFamily="34" charset="0"/>
              </a:rPr>
              <a:t>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Website: </a:t>
            </a:r>
            <a:r>
              <a:rPr lang="en-US" sz="2400" dirty="0">
                <a:solidFill>
                  <a:schemeClr val="tx2"/>
                </a:solidFill>
                <a:latin typeface="Quattrocento Sans" panose="020B0502050000020003" pitchFamily="34" charset="0"/>
                <a:cs typeface="Arial" panose="020B0604020202020204" pitchFamily="34" charset="0"/>
                <a:hlinkClick r:id="rId13"/>
              </a:rPr>
              <a:t>https://cicibauer.netlify.com</a:t>
            </a:r>
            <a:r>
              <a:rPr lang="en-US" sz="2400" dirty="0">
                <a:solidFill>
                  <a:schemeClr val="tx2"/>
                </a:solidFill>
                <a:latin typeface="Quattrocento Sans" panose="020B0502050000020003" pitchFamily="34" charset="0"/>
                <a:cs typeface="Arial" panose="020B0604020202020204" pitchFamily="34" charset="0"/>
              </a:rPr>
              <a:t> </a:t>
            </a:r>
            <a:endParaRPr lang="en-US" sz="2400" u="sng"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 </a:t>
            </a:r>
          </a:p>
        </p:txBody>
      </p:sp>
      <p:pic>
        <p:nvPicPr>
          <p:cNvPr id="24" name="Picture 23" descr="A factory with smoke coming out of the water&#10;&#10;Description automatically generated">
            <a:extLst>
              <a:ext uri="{FF2B5EF4-FFF2-40B4-BE49-F238E27FC236}">
                <a16:creationId xmlns:a16="http://schemas.microsoft.com/office/drawing/2014/main" id="{7E2D4E6A-C60C-46D1-8F4D-0805BC89CF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33555" y="22737657"/>
            <a:ext cx="4647271" cy="2845189"/>
          </a:xfrm>
          <a:prstGeom prst="rect">
            <a:avLst/>
          </a:prstGeom>
        </p:spPr>
      </p:pic>
      <p:pic>
        <p:nvPicPr>
          <p:cNvPr id="27" name="Picture 26" descr="A picture containing table, indoor, sitting, cup&#10;&#10;Description automatically generated">
            <a:extLst>
              <a:ext uri="{FF2B5EF4-FFF2-40B4-BE49-F238E27FC236}">
                <a16:creationId xmlns:a16="http://schemas.microsoft.com/office/drawing/2014/main" id="{4DA706F4-696B-4EFC-BE21-EA9363679D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44119" y="23194053"/>
            <a:ext cx="4267200" cy="2388793"/>
          </a:xfrm>
          <a:prstGeom prst="rect">
            <a:avLst/>
          </a:prstGeom>
        </p:spPr>
      </p:pic>
      <p:pic>
        <p:nvPicPr>
          <p:cNvPr id="30" name="Picture 29" descr="A close up of a map&#10;&#10;Description automatically generated">
            <a:extLst>
              <a:ext uri="{FF2B5EF4-FFF2-40B4-BE49-F238E27FC236}">
                <a16:creationId xmlns:a16="http://schemas.microsoft.com/office/drawing/2014/main" id="{C945F731-323B-4D1E-BABA-82F408429A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172666" y="10552239"/>
            <a:ext cx="8741986" cy="2932589"/>
          </a:xfrm>
          <a:prstGeom prst="rect">
            <a:avLst/>
          </a:prstGeom>
        </p:spPr>
      </p:pic>
      <p:sp>
        <p:nvSpPr>
          <p:cNvPr id="33" name="TextBox 19">
            <a:extLst>
              <a:ext uri="{FF2B5EF4-FFF2-40B4-BE49-F238E27FC236}">
                <a16:creationId xmlns:a16="http://schemas.microsoft.com/office/drawing/2014/main" id="{331029CA-9CB7-4D51-A0D6-DBF510BC3A9E}"/>
              </a:ext>
            </a:extLst>
          </p:cNvPr>
          <p:cNvSpPr txBox="1">
            <a:spLocks noChangeArrowheads="1"/>
          </p:cNvSpPr>
          <p:nvPr/>
        </p:nvSpPr>
        <p:spPr bwMode="auto">
          <a:xfrm>
            <a:off x="11564746" y="13568426"/>
            <a:ext cx="10125753"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5-year population data was collected from the U.S. Census Bureau and divided into </a:t>
            </a:r>
            <a:r>
              <a:rPr lang="en-US" sz="2400" b="1" dirty="0">
                <a:solidFill>
                  <a:schemeClr val="tx2"/>
                </a:solidFill>
                <a:latin typeface="Quattrocento Sans" panose="020B0502050000020003" pitchFamily="34" charset="0"/>
                <a:cs typeface="Arial" panose="020B0604020202020204" pitchFamily="34" charset="0"/>
              </a:rPr>
              <a:t>30 demographic groups </a:t>
            </a:r>
            <a:r>
              <a:rPr lang="en-US" sz="2400" dirty="0">
                <a:solidFill>
                  <a:schemeClr val="tx2"/>
                </a:solidFill>
                <a:latin typeface="Quattrocento Sans" panose="020B0502050000020003" pitchFamily="34" charset="0"/>
                <a:cs typeface="Arial" panose="020B0604020202020204" pitchFamily="34" charset="0"/>
              </a:rPr>
              <a:t>determined by race, age, and gender. It was assumed that each of these groups had a unique lung cancer rate (this is because, for example, the elderly tend to have higher rates than the young). This data, along with lung cancer frequencies, was used to calculate expected cases and SIR’s (for </a:t>
            </a:r>
            <a:r>
              <a:rPr lang="en-US" sz="2400" b="1" dirty="0">
                <a:solidFill>
                  <a:schemeClr val="tx2"/>
                </a:solidFill>
                <a:latin typeface="Quattrocento Sans" panose="020B0502050000020003" pitchFamily="34" charset="0"/>
                <a:cs typeface="Arial" panose="020B0604020202020204" pitchFamily="34" charset="0"/>
              </a:rPr>
              <a:t>demographic group k</a:t>
            </a:r>
            <a:r>
              <a:rPr lang="en-US" sz="2400" dirty="0">
                <a:solidFill>
                  <a:schemeClr val="tx2"/>
                </a:solidFill>
                <a:latin typeface="Quattrocento Sans" panose="020B0502050000020003" pitchFamily="34" charset="0"/>
                <a:cs typeface="Arial" panose="020B0604020202020204" pitchFamily="34" charset="0"/>
              </a:rPr>
              <a:t>,</a:t>
            </a:r>
            <a:r>
              <a:rPr lang="en-US" sz="2400" b="1" dirty="0">
                <a:solidFill>
                  <a:schemeClr val="tx2"/>
                </a:solidFill>
                <a:latin typeface="Quattrocento Sans" panose="020B0502050000020003" pitchFamily="34" charset="0"/>
                <a:cs typeface="Arial" panose="020B0604020202020204" pitchFamily="34" charset="0"/>
              </a:rPr>
              <a:t> county i </a:t>
            </a:r>
            <a:r>
              <a:rPr lang="en-US" sz="2400" dirty="0">
                <a:solidFill>
                  <a:schemeClr val="tx2"/>
                </a:solidFill>
                <a:latin typeface="Quattrocento Sans" panose="020B0502050000020003" pitchFamily="34" charset="0"/>
                <a:cs typeface="Arial" panose="020B0604020202020204" pitchFamily="34" charset="0"/>
              </a:rPr>
              <a:t>&amp;</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a:t>
            </a:r>
          </a:p>
        </p:txBody>
      </p:sp>
      <p:pic>
        <p:nvPicPr>
          <p:cNvPr id="45" name="Picture 44" descr="A close up of a map&#10;&#10;Description automatically generated">
            <a:extLst>
              <a:ext uri="{FF2B5EF4-FFF2-40B4-BE49-F238E27FC236}">
                <a16:creationId xmlns:a16="http://schemas.microsoft.com/office/drawing/2014/main" id="{A68F25CE-4FAB-4F33-9850-FA94EF92A5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583400" y="25675833"/>
            <a:ext cx="5685733" cy="4474019"/>
          </a:xfrm>
          <a:prstGeom prst="rect">
            <a:avLst/>
          </a:prstGeom>
        </p:spPr>
      </p:pic>
      <p:pic>
        <p:nvPicPr>
          <p:cNvPr id="8" name="Picture 7" descr="A picture containing map, flying, filled, computer&#10;&#10;Description automatically generated">
            <a:extLst>
              <a:ext uri="{FF2B5EF4-FFF2-40B4-BE49-F238E27FC236}">
                <a16:creationId xmlns:a16="http://schemas.microsoft.com/office/drawing/2014/main" id="{1CA85AFA-1BBE-405C-9A00-E80CED3D19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30358" y="22768293"/>
            <a:ext cx="7667297" cy="2284770"/>
          </a:xfrm>
          <a:prstGeom prst="rect">
            <a:avLst/>
          </a:prstGeom>
        </p:spPr>
      </p:pic>
      <p:pic>
        <p:nvPicPr>
          <p:cNvPr id="12" name="Picture 11" descr="A picture containing skiing, map, line, different&#10;&#10;Description automatically generated">
            <a:extLst>
              <a:ext uri="{FF2B5EF4-FFF2-40B4-BE49-F238E27FC236}">
                <a16:creationId xmlns:a16="http://schemas.microsoft.com/office/drawing/2014/main" id="{803D8F7B-C7D9-4FBC-9728-E0D45EA6499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115369" y="20400039"/>
            <a:ext cx="7667297" cy="2252618"/>
          </a:xfrm>
          <a:prstGeom prst="rect">
            <a:avLst/>
          </a:prstGeom>
        </p:spPr>
      </p:pic>
      <p:pic>
        <p:nvPicPr>
          <p:cNvPr id="16" name="Picture 15" descr="A close up of a map&#10;&#10;Description automatically generated">
            <a:extLst>
              <a:ext uri="{FF2B5EF4-FFF2-40B4-BE49-F238E27FC236}">
                <a16:creationId xmlns:a16="http://schemas.microsoft.com/office/drawing/2014/main" id="{9C135ADF-AAA0-421C-87AE-A48D2C2BCD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17044" y="25168699"/>
            <a:ext cx="7598230" cy="2338458"/>
          </a:xfrm>
          <a:prstGeom prst="rect">
            <a:avLst/>
          </a:prstGeom>
        </p:spPr>
      </p:pic>
      <p:sp>
        <p:nvSpPr>
          <p:cNvPr id="32" name="TextBox 31">
            <a:extLst>
              <a:ext uri="{FF2B5EF4-FFF2-40B4-BE49-F238E27FC236}">
                <a16:creationId xmlns:a16="http://schemas.microsoft.com/office/drawing/2014/main" id="{71C619A1-CBE8-480C-A8A9-C58E7C152CAD}"/>
              </a:ext>
            </a:extLst>
          </p:cNvPr>
          <p:cNvSpPr txBox="1"/>
          <p:nvPr/>
        </p:nvSpPr>
        <p:spPr>
          <a:xfrm>
            <a:off x="19050000" y="20290086"/>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All Lung Cancer Types by County</a:t>
            </a:r>
          </a:p>
        </p:txBody>
      </p:sp>
      <p:sp>
        <p:nvSpPr>
          <p:cNvPr id="40" name="TextBox 39">
            <a:extLst>
              <a:ext uri="{FF2B5EF4-FFF2-40B4-BE49-F238E27FC236}">
                <a16:creationId xmlns:a16="http://schemas.microsoft.com/office/drawing/2014/main" id="{4092A224-C507-490D-981C-A62F1566830A}"/>
              </a:ext>
            </a:extLst>
          </p:cNvPr>
          <p:cNvSpPr txBox="1"/>
          <p:nvPr/>
        </p:nvSpPr>
        <p:spPr>
          <a:xfrm>
            <a:off x="26311697" y="20297235"/>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Adenocarcinoma by County</a:t>
            </a:r>
          </a:p>
        </p:txBody>
      </p:sp>
      <p:graphicFrame>
        <p:nvGraphicFramePr>
          <p:cNvPr id="41" name="Table 42">
            <a:extLst>
              <a:ext uri="{FF2B5EF4-FFF2-40B4-BE49-F238E27FC236}">
                <a16:creationId xmlns:a16="http://schemas.microsoft.com/office/drawing/2014/main" id="{C006F0B6-9F47-46BD-9622-F75203505A91}"/>
              </a:ext>
            </a:extLst>
          </p:cNvPr>
          <p:cNvGraphicFramePr>
            <a:graphicFrameLocks noGrp="1"/>
          </p:cNvGraphicFramePr>
          <p:nvPr>
            <p:extLst>
              <p:ext uri="{D42A27DB-BD31-4B8C-83A1-F6EECF244321}">
                <p14:modId xmlns:p14="http://schemas.microsoft.com/office/powerpoint/2010/main" val="423044936"/>
              </p:ext>
            </p:extLst>
          </p:nvPr>
        </p:nvGraphicFramePr>
        <p:xfrm>
          <a:off x="12391952" y="27962485"/>
          <a:ext cx="3493208" cy="2377440"/>
        </p:xfrm>
        <a:graphic>
          <a:graphicData uri="http://schemas.openxmlformats.org/drawingml/2006/table">
            <a:tbl>
              <a:tblPr firstRow="1" bandRow="1">
                <a:tableStyleId>{5C22544A-7EE6-4342-B048-85BDC9FD1C3A}</a:tableStyleId>
              </a:tblPr>
              <a:tblGrid>
                <a:gridCol w="1552648">
                  <a:extLst>
                    <a:ext uri="{9D8B030D-6E8A-4147-A177-3AD203B41FA5}">
                      <a16:colId xmlns:a16="http://schemas.microsoft.com/office/drawing/2014/main" val="2370307140"/>
                    </a:ext>
                  </a:extLst>
                </a:gridCol>
                <a:gridCol w="1940560">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(-0.0007, 0.0066)</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(-0.0019, 0.0122)</a:t>
                      </a:r>
                    </a:p>
                  </a:txBody>
                  <a:tcPr/>
                </a:tc>
                <a:extLst>
                  <a:ext uri="{0D108BD9-81ED-4DB2-BD59-A6C34878D82A}">
                    <a16:rowId xmlns:a16="http://schemas.microsoft.com/office/drawing/2014/main" val="50842469"/>
                  </a:ext>
                </a:extLst>
              </a:tr>
              <a:tr h="357588">
                <a:tc>
                  <a:txBody>
                    <a:bodyPr/>
                    <a:lstStyle/>
                    <a:p>
                      <a:pPr algn="ctr"/>
                      <a:r>
                        <a:rPr lang="en-US" sz="2000" dirty="0" err="1">
                          <a:latin typeface="Quattrocento Sans" panose="020B0604020202020204" charset="0"/>
                        </a:rPr>
                        <a:t>Adenocarc</a:t>
                      </a:r>
                      <a:r>
                        <a:rPr lang="en-US" sz="2000" dirty="0">
                          <a:latin typeface="Quattrocento Sans" panose="020B0604020202020204" charset="0"/>
                        </a:rPr>
                        <a:t>.</a:t>
                      </a:r>
                    </a:p>
                  </a:txBody>
                  <a:tcPr/>
                </a:tc>
                <a:tc>
                  <a:txBody>
                    <a:bodyPr/>
                    <a:lstStyle/>
                    <a:p>
                      <a:pPr algn="ctr"/>
                      <a:r>
                        <a:rPr lang="en-US" sz="1500" dirty="0">
                          <a:latin typeface="Quattrocento Sans" panose="020B0604020202020204" charset="0"/>
                        </a:rPr>
                        <a:t>(-0.0043, 0.0043)</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(-0.0019, 0.0102)</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(-0.0002, 0.0151)</a:t>
                      </a:r>
                    </a:p>
                  </a:txBody>
                  <a:tcPr/>
                </a:tc>
                <a:extLst>
                  <a:ext uri="{0D108BD9-81ED-4DB2-BD59-A6C34878D82A}">
                    <a16:rowId xmlns:a16="http://schemas.microsoft.com/office/drawing/2014/main" val="2176130339"/>
                  </a:ext>
                </a:extLst>
              </a:tr>
            </a:tbl>
          </a:graphicData>
        </a:graphic>
      </p:graphicFrame>
      <p:graphicFrame>
        <p:nvGraphicFramePr>
          <p:cNvPr id="43" name="Table 42">
            <a:extLst>
              <a:ext uri="{FF2B5EF4-FFF2-40B4-BE49-F238E27FC236}">
                <a16:creationId xmlns:a16="http://schemas.microsoft.com/office/drawing/2014/main" id="{30DF4D36-5A1D-4F99-BA48-2B5D3C077C3F}"/>
              </a:ext>
            </a:extLst>
          </p:cNvPr>
          <p:cNvGraphicFramePr>
            <a:graphicFrameLocks noGrp="1"/>
          </p:cNvGraphicFramePr>
          <p:nvPr>
            <p:extLst>
              <p:ext uri="{D42A27DB-BD31-4B8C-83A1-F6EECF244321}">
                <p14:modId xmlns:p14="http://schemas.microsoft.com/office/powerpoint/2010/main" val="3379315502"/>
              </p:ext>
            </p:extLst>
          </p:nvPr>
        </p:nvGraphicFramePr>
        <p:xfrm>
          <a:off x="15953504" y="27962485"/>
          <a:ext cx="3493208" cy="2377440"/>
        </p:xfrm>
        <a:graphic>
          <a:graphicData uri="http://schemas.openxmlformats.org/drawingml/2006/table">
            <a:tbl>
              <a:tblPr firstRow="1" bandRow="1">
                <a:tableStyleId>{5C22544A-7EE6-4342-B048-85BDC9FD1C3A}</a:tableStyleId>
              </a:tblPr>
              <a:tblGrid>
                <a:gridCol w="1746604">
                  <a:extLst>
                    <a:ext uri="{9D8B030D-6E8A-4147-A177-3AD203B41FA5}">
                      <a16:colId xmlns:a16="http://schemas.microsoft.com/office/drawing/2014/main" val="2370307140"/>
                    </a:ext>
                  </a:extLst>
                </a:gridCol>
                <a:gridCol w="1746604">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(-0.0214, -0.0024)</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(-0.0418, -0.0033)</a:t>
                      </a:r>
                    </a:p>
                  </a:txBody>
                  <a:tcPr/>
                </a:tc>
                <a:extLst>
                  <a:ext uri="{0D108BD9-81ED-4DB2-BD59-A6C34878D82A}">
                    <a16:rowId xmlns:a16="http://schemas.microsoft.com/office/drawing/2014/main" val="50842469"/>
                  </a:ext>
                </a:extLst>
              </a:tr>
              <a:tr h="357588">
                <a:tc>
                  <a:txBody>
                    <a:bodyPr/>
                    <a:lstStyle/>
                    <a:p>
                      <a:pPr algn="ctr"/>
                      <a:r>
                        <a:rPr lang="en-US" sz="2000" dirty="0">
                          <a:latin typeface="Quattrocento Sans" panose="020B0604020202020204" charset="0"/>
                        </a:rPr>
                        <a:t>Adenocarc.*</a:t>
                      </a:r>
                    </a:p>
                  </a:txBody>
                  <a:tcPr/>
                </a:tc>
                <a:tc>
                  <a:txBody>
                    <a:bodyPr/>
                    <a:lstStyle/>
                    <a:p>
                      <a:pPr algn="ctr"/>
                      <a:r>
                        <a:rPr lang="en-US" sz="1400" dirty="0">
                          <a:latin typeface="Quattrocento Sans" panose="020B0604020202020204" charset="0"/>
                        </a:rPr>
                        <a:t>(-0.0318, -0.0088)</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(-0.0219, 0.0103)</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(-0.0367, 0.0030)</a:t>
                      </a:r>
                    </a:p>
                  </a:txBody>
                  <a:tcPr/>
                </a:tc>
                <a:extLst>
                  <a:ext uri="{0D108BD9-81ED-4DB2-BD59-A6C34878D82A}">
                    <a16:rowId xmlns:a16="http://schemas.microsoft.com/office/drawing/2014/main" val="2176130339"/>
                  </a:ext>
                </a:extLst>
              </a:tr>
            </a:tbl>
          </a:graphicData>
        </a:graphic>
      </p:graphicFrame>
      <p:sp>
        <p:nvSpPr>
          <p:cNvPr id="46" name="TextBox 45">
            <a:extLst>
              <a:ext uri="{FF2B5EF4-FFF2-40B4-BE49-F238E27FC236}">
                <a16:creationId xmlns:a16="http://schemas.microsoft.com/office/drawing/2014/main" id="{F69308B7-0887-4864-BC0B-FE98B56EBF77}"/>
              </a:ext>
            </a:extLst>
          </p:cNvPr>
          <p:cNvSpPr txBox="1"/>
          <p:nvPr/>
        </p:nvSpPr>
        <p:spPr>
          <a:xfrm>
            <a:off x="11025161" y="27341603"/>
            <a:ext cx="1414340" cy="1569660"/>
          </a:xfrm>
          <a:prstGeom prst="rect">
            <a:avLst/>
          </a:prstGeom>
          <a:noFill/>
        </p:spPr>
        <p:txBody>
          <a:bodyPr wrap="square" rtlCol="0">
            <a:spAutoFit/>
          </a:bodyPr>
          <a:lstStyle/>
          <a:p>
            <a:pPr algn="ctr"/>
            <a:r>
              <a:rPr lang="en-US" sz="2400" i="1" dirty="0">
                <a:latin typeface="Arabic Typesetting" panose="03020402040406030203" pitchFamily="66" charset="-78"/>
                <a:cs typeface="Arabic Typesetting" panose="03020402040406030203" pitchFamily="66" charset="-78"/>
              </a:rPr>
              <a:t>Model</a:t>
            </a:r>
          </a:p>
          <a:p>
            <a:pPr algn="ctr"/>
            <a:r>
              <a:rPr lang="en-US" sz="2400" i="1" dirty="0">
                <a:latin typeface="Arabic Typesetting" panose="03020402040406030203" pitchFamily="66" charset="-78"/>
                <a:cs typeface="Arabic Typesetting" panose="03020402040406030203" pitchFamily="66" charset="-78"/>
              </a:rPr>
              <a:t>Covariate Parameter Values for</a:t>
            </a:r>
          </a:p>
        </p:txBody>
      </p:sp>
      <p:sp>
        <p:nvSpPr>
          <p:cNvPr id="59" name="TextBox 58">
            <a:extLst>
              <a:ext uri="{FF2B5EF4-FFF2-40B4-BE49-F238E27FC236}">
                <a16:creationId xmlns:a16="http://schemas.microsoft.com/office/drawing/2014/main" id="{9680BC54-5E92-4A29-A1AF-FE791049711B}"/>
              </a:ext>
            </a:extLst>
          </p:cNvPr>
          <p:cNvSpPr txBox="1"/>
          <p:nvPr/>
        </p:nvSpPr>
        <p:spPr>
          <a:xfrm>
            <a:off x="13012101" y="27534766"/>
            <a:ext cx="2089988"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Poverty Rate</a:t>
            </a:r>
          </a:p>
        </p:txBody>
      </p:sp>
      <p:sp>
        <p:nvSpPr>
          <p:cNvPr id="61" name="TextBox 60">
            <a:extLst>
              <a:ext uri="{FF2B5EF4-FFF2-40B4-BE49-F238E27FC236}">
                <a16:creationId xmlns:a16="http://schemas.microsoft.com/office/drawing/2014/main" id="{0488DBAB-34C1-4354-B73B-BE86AC3F3A75}"/>
              </a:ext>
            </a:extLst>
          </p:cNvPr>
          <p:cNvSpPr txBox="1"/>
          <p:nvPr/>
        </p:nvSpPr>
        <p:spPr>
          <a:xfrm>
            <a:off x="16541936" y="27548452"/>
            <a:ext cx="2508064"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Rurality Score</a:t>
            </a:r>
          </a:p>
        </p:txBody>
      </p:sp>
      <p:sp>
        <p:nvSpPr>
          <p:cNvPr id="62" name="TextBox 61">
            <a:extLst>
              <a:ext uri="{FF2B5EF4-FFF2-40B4-BE49-F238E27FC236}">
                <a16:creationId xmlns:a16="http://schemas.microsoft.com/office/drawing/2014/main" id="{8C437619-C51D-4051-A3EF-CE43529FB981}"/>
              </a:ext>
            </a:extLst>
          </p:cNvPr>
          <p:cNvSpPr txBox="1"/>
          <p:nvPr/>
        </p:nvSpPr>
        <p:spPr>
          <a:xfrm>
            <a:off x="11493841" y="20171835"/>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All Lung Cancer Types Rate per 100k Texans</a:t>
            </a:r>
          </a:p>
        </p:txBody>
      </p:sp>
      <p:sp>
        <p:nvSpPr>
          <p:cNvPr id="64" name="TextBox 63">
            <a:extLst>
              <a:ext uri="{FF2B5EF4-FFF2-40B4-BE49-F238E27FC236}">
                <a16:creationId xmlns:a16="http://schemas.microsoft.com/office/drawing/2014/main" id="{B0471E72-C71A-457A-B290-4A3581B57C11}"/>
              </a:ext>
            </a:extLst>
          </p:cNvPr>
          <p:cNvSpPr txBox="1"/>
          <p:nvPr/>
        </p:nvSpPr>
        <p:spPr>
          <a:xfrm>
            <a:off x="11430065" y="22506824"/>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Adenocarcinoma Rate per 100k Texans</a:t>
            </a:r>
          </a:p>
        </p:txBody>
      </p:sp>
      <p:sp>
        <p:nvSpPr>
          <p:cNvPr id="66" name="TextBox 65">
            <a:extLst>
              <a:ext uri="{FF2B5EF4-FFF2-40B4-BE49-F238E27FC236}">
                <a16:creationId xmlns:a16="http://schemas.microsoft.com/office/drawing/2014/main" id="{5A860345-2D52-4D85-90E7-57EB95EE0B0B}"/>
              </a:ext>
            </a:extLst>
          </p:cNvPr>
          <p:cNvSpPr txBox="1"/>
          <p:nvPr/>
        </p:nvSpPr>
        <p:spPr>
          <a:xfrm>
            <a:off x="11430064" y="24975736"/>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Squamous Cell Carcinoma Rate per 100k Texans</a:t>
            </a:r>
          </a:p>
        </p:txBody>
      </p:sp>
      <p:sp>
        <p:nvSpPr>
          <p:cNvPr id="67" name="TextBox 66">
            <a:extLst>
              <a:ext uri="{FF2B5EF4-FFF2-40B4-BE49-F238E27FC236}">
                <a16:creationId xmlns:a16="http://schemas.microsoft.com/office/drawing/2014/main" id="{2FDB3A9A-D5B8-4B49-A034-3C058EF3C4E4}"/>
              </a:ext>
            </a:extLst>
          </p:cNvPr>
          <p:cNvSpPr txBox="1"/>
          <p:nvPr/>
        </p:nvSpPr>
        <p:spPr>
          <a:xfrm>
            <a:off x="33076640" y="9424491"/>
            <a:ext cx="5439407" cy="4893647"/>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Rurality was found to have significant negative correlations with multiple lung cancer types, suggesting that the more rural a county is, the lower that county’s risk for lung cancer tends to be. The plots on the right show the effects of modeling. Andrews county (top) has a much smaller population, so even though its risk was more or less the same over the time period, its SIR fluctuated unnecessarily when compared to Dallas county (bottom), which had a generally decreasing trend. </a:t>
            </a:r>
          </a:p>
        </p:txBody>
      </p:sp>
      <p:sp>
        <p:nvSpPr>
          <p:cNvPr id="69" name="TextBox 19">
            <a:extLst>
              <a:ext uri="{FF2B5EF4-FFF2-40B4-BE49-F238E27FC236}">
                <a16:creationId xmlns:a16="http://schemas.microsoft.com/office/drawing/2014/main" id="{7644EFAE-9D2B-4B55-8955-52753A230D12}"/>
              </a:ext>
            </a:extLst>
          </p:cNvPr>
          <p:cNvSpPr txBox="1">
            <a:spLocks noChangeArrowheads="1"/>
          </p:cNvSpPr>
          <p:nvPr/>
        </p:nvSpPr>
        <p:spPr bwMode="auto">
          <a:xfrm>
            <a:off x="22040851" y="10891635"/>
            <a:ext cx="10384857" cy="170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mj-lt"/>
              <a:buAutoNum type="arabicPeriod"/>
            </a:pPr>
            <a:r>
              <a:rPr lang="en-US" sz="2400" b="1" dirty="0">
                <a:solidFill>
                  <a:schemeClr val="tx2"/>
                </a:solidFill>
                <a:latin typeface="Quattrocento Sans" panose="020B0502050000020003" pitchFamily="34" charset="0"/>
                <a:cs typeface="Arial" panose="020B0604020202020204" pitchFamily="34" charset="0"/>
              </a:rPr>
              <a:t>Spatial</a:t>
            </a:r>
            <a:r>
              <a:rPr lang="en-US" sz="2400" dirty="0">
                <a:solidFill>
                  <a:schemeClr val="tx2"/>
                </a:solidFill>
                <a:latin typeface="Quattrocento Sans" panose="020B0502050000020003" pitchFamily="34" charset="0"/>
                <a:cs typeface="Arial" panose="020B0604020202020204" pitchFamily="34" charset="0"/>
              </a:rPr>
              <a:t>: Counties close to each other share topographic and other traits</a:t>
            </a:r>
          </a:p>
          <a:p>
            <a:pPr marL="457200" indent="-457200" algn="just">
              <a:lnSpc>
                <a:spcPct val="110000"/>
              </a:lnSpc>
              <a:buFont typeface="+mj-lt"/>
              <a:buAutoNum type="arabicPeriod"/>
            </a:pPr>
            <a:r>
              <a:rPr lang="en-US" sz="2400" b="1" dirty="0">
                <a:solidFill>
                  <a:schemeClr val="tx2"/>
                </a:solidFill>
                <a:latin typeface="Quattrocento Sans" panose="020B0502050000020003" pitchFamily="34" charset="0"/>
                <a:cs typeface="Arial" panose="020B0604020202020204" pitchFamily="34" charset="0"/>
              </a:rPr>
              <a:t>Temporal</a:t>
            </a:r>
            <a:r>
              <a:rPr lang="en-US" sz="2400" dirty="0">
                <a:solidFill>
                  <a:schemeClr val="tx2"/>
                </a:solidFill>
                <a:latin typeface="Quattrocento Sans" panose="020B0502050000020003" pitchFamily="34" charset="0"/>
                <a:cs typeface="Arial" panose="020B0604020202020204" pitchFamily="34" charset="0"/>
              </a:rPr>
              <a:t>: Various events/ anomalies happen in certain years that are unrelated to lung cancer but still influence the counties’ rates </a:t>
            </a:r>
          </a:p>
          <a:p>
            <a:pPr marL="457200" indent="-457200" algn="just">
              <a:lnSpc>
                <a:spcPct val="110000"/>
              </a:lnSpc>
              <a:buFont typeface="+mj-lt"/>
              <a:buAutoNum type="arabicPeriod"/>
            </a:pPr>
            <a:r>
              <a:rPr lang="en-US" sz="2400" b="1" dirty="0">
                <a:solidFill>
                  <a:schemeClr val="tx2"/>
                </a:solidFill>
                <a:latin typeface="Quattrocento Sans" panose="020B0502050000020003" pitchFamily="34" charset="0"/>
                <a:cs typeface="Arial" panose="020B0604020202020204" pitchFamily="34" charset="0"/>
              </a:rPr>
              <a:t>Spatiotemporal</a:t>
            </a:r>
            <a:r>
              <a:rPr lang="en-US" sz="2400" dirty="0">
                <a:solidFill>
                  <a:schemeClr val="tx2"/>
                </a:solidFill>
                <a:latin typeface="Quattrocento Sans" panose="020B0502050000020003" pitchFamily="34" charset="0"/>
                <a:cs typeface="Arial" panose="020B0604020202020204" pitchFamily="34" charset="0"/>
              </a:rPr>
              <a:t>: The two effects above may interact with one another</a:t>
            </a:r>
          </a:p>
        </p:txBody>
      </p:sp>
      <p:sp>
        <p:nvSpPr>
          <p:cNvPr id="71" name="TextBox 19">
            <a:extLst>
              <a:ext uri="{FF2B5EF4-FFF2-40B4-BE49-F238E27FC236}">
                <a16:creationId xmlns:a16="http://schemas.microsoft.com/office/drawing/2014/main" id="{C19430F9-47D9-47B8-9A16-E43CE436EEC1}"/>
              </a:ext>
            </a:extLst>
          </p:cNvPr>
          <p:cNvSpPr txBox="1">
            <a:spLocks noChangeArrowheads="1"/>
          </p:cNvSpPr>
          <p:nvPr/>
        </p:nvSpPr>
        <p:spPr bwMode="auto">
          <a:xfrm>
            <a:off x="22040850" y="12536561"/>
            <a:ext cx="10384857"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By getting rid of uncertainty and unnecessary noise, </a:t>
            </a:r>
            <a:r>
              <a:rPr lang="en-US" sz="2400" b="1" dirty="0">
                <a:solidFill>
                  <a:schemeClr val="tx2"/>
                </a:solidFill>
                <a:latin typeface="Quattrocento Sans" panose="020B0502050000020003" pitchFamily="34" charset="0"/>
                <a:cs typeface="Arial" panose="020B0604020202020204" pitchFamily="34" charset="0"/>
              </a:rPr>
              <a:t>model-based relative risk (RR), </a:t>
            </a:r>
            <a:r>
              <a:rPr lang="en-US" sz="2400" dirty="0">
                <a:solidFill>
                  <a:schemeClr val="tx2"/>
                </a:solidFill>
                <a:latin typeface="Quattrocento Sans" panose="020B0502050000020003" pitchFamily="34" charset="0"/>
                <a:cs typeface="Arial" panose="020B0604020202020204" pitchFamily="34" charset="0"/>
              </a:rPr>
              <a:t>provides a smoothed version of SIR, is less vulnerable to abnormalities, and is generally considered more accurate. A combination of the </a:t>
            </a:r>
            <a:r>
              <a:rPr lang="en-US" sz="2400" b="1" dirty="0">
                <a:solidFill>
                  <a:schemeClr val="tx2"/>
                </a:solidFill>
                <a:latin typeface="Quattrocento Sans" panose="020B0502050000020003" pitchFamily="34" charset="0"/>
                <a:cs typeface="Arial" panose="020B0604020202020204" pitchFamily="34" charset="0"/>
              </a:rPr>
              <a:t>Bernardinelli Model and Leroux Model</a:t>
            </a:r>
            <a:r>
              <a:rPr lang="en-US" sz="2400" dirty="0">
                <a:solidFill>
                  <a:schemeClr val="tx2"/>
                </a:solidFill>
                <a:latin typeface="Quattrocento Sans" panose="020B0502050000020003" pitchFamily="34" charset="0"/>
                <a:cs typeface="Arial" panose="020B0604020202020204" pitchFamily="34" charset="0"/>
              </a:rPr>
              <a:t> (below) was used to model each county’s relative risk of lung cancer. It was implemented through the R-INLA software by the methods outlined in both Moraga and Rubio-Gomez V. </a:t>
            </a:r>
          </a:p>
        </p:txBody>
      </p:sp>
      <p:sp>
        <p:nvSpPr>
          <p:cNvPr id="73" name="TextBox 19">
            <a:extLst>
              <a:ext uri="{FF2B5EF4-FFF2-40B4-BE49-F238E27FC236}">
                <a16:creationId xmlns:a16="http://schemas.microsoft.com/office/drawing/2014/main" id="{743C62B2-6362-4996-8A1C-B68778F8F90A}"/>
              </a:ext>
            </a:extLst>
          </p:cNvPr>
          <p:cNvSpPr txBox="1">
            <a:spLocks noChangeArrowheads="1"/>
          </p:cNvSpPr>
          <p:nvPr/>
        </p:nvSpPr>
        <p:spPr bwMode="auto">
          <a:xfrm>
            <a:off x="22040850" y="15986384"/>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This model estimates relative risk (RR) for </a:t>
            </a:r>
            <a:r>
              <a:rPr lang="en-US" sz="2400" b="1" dirty="0">
                <a:solidFill>
                  <a:schemeClr val="tx2"/>
                </a:solidFill>
                <a:latin typeface="Quattrocento Sans" panose="020B0502050000020003" pitchFamily="34" charset="0"/>
                <a:cs typeface="Arial" panose="020B0604020202020204" pitchFamily="34" charset="0"/>
              </a:rPr>
              <a:t>county i </a:t>
            </a:r>
            <a:r>
              <a:rPr lang="en-US" sz="2400" dirty="0">
                <a:solidFill>
                  <a:schemeClr val="tx2"/>
                </a:solidFill>
                <a:latin typeface="Quattrocento Sans" panose="020B0502050000020003" pitchFamily="34" charset="0"/>
                <a:cs typeface="Arial" panose="020B0604020202020204" pitchFamily="34" charset="0"/>
              </a:rPr>
              <a:t>in</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where: </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α</a:t>
            </a:r>
            <a:r>
              <a:rPr lang="en-US" sz="2400" dirty="0">
                <a:solidFill>
                  <a:schemeClr val="tx2"/>
                </a:solidFill>
                <a:latin typeface="Quattrocento Sans" panose="020B0502050000020003" pitchFamily="34" charset="0"/>
                <a:cs typeface="Arial" panose="020B0604020202020204" pitchFamily="34" charset="0"/>
              </a:rPr>
              <a:t> is the intercept</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s</a:t>
            </a:r>
            <a:r>
              <a:rPr lang="en-US" sz="2400" dirty="0">
                <a:solidFill>
                  <a:schemeClr val="tx2"/>
                </a:solidFill>
                <a:latin typeface="Quattrocento Sans" panose="020B0502050000020003" pitchFamily="34" charset="0"/>
                <a:cs typeface="Arial" panose="020B0604020202020204" pitchFamily="34" charset="0"/>
              </a:rPr>
              <a:t> represents the spatial effects via a neighborhood matrix and Leroux parameter to determine the spatial dependency of the data</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t </a:t>
            </a:r>
            <a:r>
              <a:rPr lang="en-US" sz="2400" dirty="0">
                <a:solidFill>
                  <a:schemeClr val="tx2"/>
                </a:solidFill>
                <a:latin typeface="Quattrocento Sans" panose="020B0502050000020003" pitchFamily="34" charset="0"/>
                <a:cs typeface="Arial" panose="020B0604020202020204" pitchFamily="34" charset="0"/>
              </a:rPr>
              <a:t>represents the temporal effects via a Markovian random-walk model of order two</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𝛿</a:t>
            </a:r>
            <a:r>
              <a:rPr lang="en-US" sz="2400" dirty="0">
                <a:solidFill>
                  <a:schemeClr val="tx2"/>
                </a:solidFill>
                <a:latin typeface="Quattrocento Sans" panose="020B0502050000020003" pitchFamily="34" charset="0"/>
                <a:cs typeface="Arial" panose="020B0604020202020204" pitchFamily="34" charset="0"/>
              </a:rPr>
              <a:t> represents the spatiotemporal effects via a completely random, independent and identically distributed model.</a:t>
            </a:r>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917363DC-43B7-4B16-8D26-0428AF275959}"/>
                  </a:ext>
                </a:extLst>
              </p:cNvPr>
              <p:cNvSpPr txBox="1"/>
              <p:nvPr/>
            </p:nvSpPr>
            <p:spPr>
              <a:xfrm>
                <a:off x="23122121" y="15051586"/>
                <a:ext cx="8222314" cy="3990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𝑃𝑜𝑖𝑠𝑠𝑜𝑛</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𝐸𝑥𝑝𝑒𝑐𝑡𝑒𝑑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𝐿𝐶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𝐶𝑎𝑠𝑒𝑠</m:t>
                          </m:r>
                        </m:e>
                        <m:sub>
                          <m:r>
                            <a:rPr lang="en-US" sz="2400" b="0" i="1" smtClean="0">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𝑅𝑅</m:t>
                          </m:r>
                        </m:e>
                        <m:sub>
                          <m:r>
                            <a:rPr lang="en-US" sz="2400" b="0" i="1" smtClean="0">
                              <a:latin typeface="Cambria Math" panose="02040503050406030204" pitchFamily="18" charset="0"/>
                              <a:ea typeface="Cambria Math" panose="02040503050406030204" pitchFamily="18" charset="0"/>
                            </a:rPr>
                            <m:t>𝑖𝑗</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74" name="TextBox 73">
                <a:extLst>
                  <a:ext uri="{FF2B5EF4-FFF2-40B4-BE49-F238E27FC236}">
                    <a16:creationId xmlns:a16="http://schemas.microsoft.com/office/drawing/2014/main" id="{917363DC-43B7-4B16-8D26-0428AF275959}"/>
                  </a:ext>
                </a:extLst>
              </p:cNvPr>
              <p:cNvSpPr txBox="1">
                <a:spLocks noRot="1" noChangeAspect="1" noMove="1" noResize="1" noEditPoints="1" noAdjustHandles="1" noChangeArrowheads="1" noChangeShapeType="1" noTextEdit="1"/>
              </p:cNvSpPr>
              <p:nvPr/>
            </p:nvSpPr>
            <p:spPr>
              <a:xfrm>
                <a:off x="23122121" y="15051586"/>
                <a:ext cx="8222314" cy="399084"/>
              </a:xfrm>
              <a:prstGeom prst="rect">
                <a:avLst/>
              </a:prstGeom>
              <a:blipFill>
                <a:blip r:embed="rId21"/>
                <a:stretch>
                  <a:fillRect l="-519" r="-815"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B01A5EE0-D117-45C0-9A17-AD734D3A74B8}"/>
                  </a:ext>
                </a:extLst>
              </p:cNvPr>
              <p:cNvSpPr txBox="1"/>
              <p:nvPr/>
            </p:nvSpPr>
            <p:spPr>
              <a:xfrm>
                <a:off x="24297652" y="15484409"/>
                <a:ext cx="4028090" cy="4255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𝑖𝑗</m:t>
                              </m:r>
                            </m:sub>
                          </m:sSub>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𝑖𝑗</m:t>
                          </m:r>
                        </m:sub>
                      </m:sSub>
                    </m:oMath>
                  </m:oMathPara>
                </a14:m>
                <a:endParaRPr lang="en-US" sz="2400" dirty="0"/>
              </a:p>
            </p:txBody>
          </p:sp>
        </mc:Choice>
        <mc:Fallback>
          <p:sp>
            <p:nvSpPr>
              <p:cNvPr id="76" name="TextBox 75">
                <a:extLst>
                  <a:ext uri="{FF2B5EF4-FFF2-40B4-BE49-F238E27FC236}">
                    <a16:creationId xmlns:a16="http://schemas.microsoft.com/office/drawing/2014/main" id="{B01A5EE0-D117-45C0-9A17-AD734D3A74B8}"/>
                  </a:ext>
                </a:extLst>
              </p:cNvPr>
              <p:cNvSpPr txBox="1">
                <a:spLocks noRot="1" noChangeAspect="1" noMove="1" noResize="1" noEditPoints="1" noAdjustHandles="1" noChangeArrowheads="1" noChangeShapeType="1" noTextEdit="1"/>
              </p:cNvSpPr>
              <p:nvPr/>
            </p:nvSpPr>
            <p:spPr>
              <a:xfrm>
                <a:off x="24297652" y="15484409"/>
                <a:ext cx="4028090" cy="425501"/>
              </a:xfrm>
              <a:prstGeom prst="rect">
                <a:avLst/>
              </a:prstGeom>
              <a:blipFill>
                <a:blip r:embed="rId22"/>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A3A0F3D3-2E11-48CF-9C23-D0F588A8054D}"/>
              </a:ext>
            </a:extLst>
          </p:cNvPr>
          <p:cNvSpPr txBox="1"/>
          <p:nvPr/>
        </p:nvSpPr>
        <p:spPr>
          <a:xfrm>
            <a:off x="22104620" y="15013217"/>
            <a:ext cx="1312244" cy="461665"/>
          </a:xfrm>
          <a:prstGeom prst="rect">
            <a:avLst/>
          </a:prstGeom>
          <a:noFill/>
        </p:spPr>
        <p:txBody>
          <a:bodyPr wrap="square" rtlCol="0">
            <a:spAutoFit/>
          </a:bodyPr>
          <a:lstStyle/>
          <a:p>
            <a:r>
              <a:rPr lang="en-US" sz="2400" dirty="0">
                <a:latin typeface="Quattrocento Sans" panose="020B0604020202020204" charset="0"/>
              </a:rPr>
              <a:t>(4)</a:t>
            </a:r>
          </a:p>
        </p:txBody>
      </p:sp>
      <p:sp>
        <p:nvSpPr>
          <p:cNvPr id="79" name="TextBox 78">
            <a:extLst>
              <a:ext uri="{FF2B5EF4-FFF2-40B4-BE49-F238E27FC236}">
                <a16:creationId xmlns:a16="http://schemas.microsoft.com/office/drawing/2014/main" id="{6584E625-BD52-41F9-883A-31C70DF2023D}"/>
              </a:ext>
            </a:extLst>
          </p:cNvPr>
          <p:cNvSpPr txBox="1"/>
          <p:nvPr/>
        </p:nvSpPr>
        <p:spPr>
          <a:xfrm>
            <a:off x="22104620" y="15490355"/>
            <a:ext cx="1312244" cy="461665"/>
          </a:xfrm>
          <a:prstGeom prst="rect">
            <a:avLst/>
          </a:prstGeom>
          <a:noFill/>
        </p:spPr>
        <p:txBody>
          <a:bodyPr wrap="square" rtlCol="0">
            <a:spAutoFit/>
          </a:bodyPr>
          <a:lstStyle/>
          <a:p>
            <a:r>
              <a:rPr lang="en-US" sz="2400" dirty="0">
                <a:latin typeface="Quattrocento Sans" panose="020B0604020202020204" charset="0"/>
              </a:rPr>
              <a:t>(5)</a:t>
            </a: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195FF686-3686-4803-BBBE-A9F537FE31CA}"/>
                  </a:ext>
                </a:extLst>
              </p:cNvPr>
              <p:cNvSpPr txBox="1"/>
              <p:nvPr/>
            </p:nvSpPr>
            <p:spPr>
              <a:xfrm>
                <a:off x="14779210" y="18351878"/>
                <a:ext cx="3525452" cy="8161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𝑆𝐼𝑅</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den>
                      </m:f>
                    </m:oMath>
                  </m:oMathPara>
                </a14:m>
                <a:endParaRPr lang="en-US" sz="2400" dirty="0"/>
              </a:p>
            </p:txBody>
          </p:sp>
        </mc:Choice>
        <mc:Fallback>
          <p:sp>
            <p:nvSpPr>
              <p:cNvPr id="80" name="TextBox 79">
                <a:extLst>
                  <a:ext uri="{FF2B5EF4-FFF2-40B4-BE49-F238E27FC236}">
                    <a16:creationId xmlns:a16="http://schemas.microsoft.com/office/drawing/2014/main" id="{195FF686-3686-4803-BBBE-A9F537FE31CA}"/>
                  </a:ext>
                </a:extLst>
              </p:cNvPr>
              <p:cNvSpPr txBox="1">
                <a:spLocks noRot="1" noChangeAspect="1" noMove="1" noResize="1" noEditPoints="1" noAdjustHandles="1" noChangeArrowheads="1" noChangeShapeType="1" noTextEdit="1"/>
              </p:cNvSpPr>
              <p:nvPr/>
            </p:nvSpPr>
            <p:spPr>
              <a:xfrm>
                <a:off x="14779210" y="18351878"/>
                <a:ext cx="3525452" cy="81612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5E2395CF-79DA-4F84-9C59-F7CABD81F0C1}"/>
                  </a:ext>
                </a:extLst>
              </p:cNvPr>
              <p:cNvSpPr txBox="1"/>
              <p:nvPr/>
            </p:nvSpPr>
            <p:spPr>
              <a:xfrm>
                <a:off x="13448931" y="16256272"/>
                <a:ext cx="6357381" cy="8170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𝑅𝑎𝑡𝑒</m:t>
                          </m:r>
                        </m:e>
                        <m:sub>
                          <m:r>
                            <a:rPr lang="en-US" sz="2400" b="0" i="1" smtClean="0">
                              <a:latin typeface="Cambria Math" panose="02040503050406030204" pitchFamily="18" charset="0"/>
                            </a:rPr>
                            <m:t>𝑘𝑗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r>
                                <a:rPr lang="en-US" sz="2400" b="0" i="1" smtClean="0">
                                  <a:latin typeface="Cambria Math" panose="02040503050406030204" pitchFamily="18" charset="0"/>
                                </a:rPr>
                                <m:t> </m:t>
                              </m:r>
                              <m:r>
                                <a:rPr lang="en-US" sz="2400" b="0" i="1" smtClean="0">
                                  <a:latin typeface="Cambria Math" panose="02040503050406030204" pitchFamily="18" charset="0"/>
                                </a:rPr>
                                <m:t>𝐷𝑖𝑎𝑔𝑛𝑜𝑠𝑒𝑑</m:t>
                              </m:r>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𝐿𝐶</m:t>
                              </m:r>
                            </m:e>
                            <m:sub>
                              <m:r>
                                <a:rPr lang="en-US" sz="2400" b="0" i="1" smtClean="0">
                                  <a:latin typeface="Cambria Math" panose="02040503050406030204" pitchFamily="18" charset="0"/>
                                </a:rPr>
                                <m:t>𝑘𝑗</m:t>
                              </m:r>
                            </m:sub>
                          </m:sSub>
                        </m:num>
                        <m:den>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e>
                            <m:sub>
                              <m:r>
                                <a:rPr lang="en-US" sz="2400" b="0" i="1" smtClean="0">
                                  <a:latin typeface="Cambria Math" panose="02040503050406030204" pitchFamily="18" charset="0"/>
                                </a:rPr>
                                <m:t>𝑘𝑗</m:t>
                              </m:r>
                            </m:sub>
                          </m:sSub>
                        </m:den>
                      </m:f>
                    </m:oMath>
                  </m:oMathPara>
                </a14:m>
                <a:endParaRPr lang="en-US" sz="2400" dirty="0"/>
              </a:p>
            </p:txBody>
          </p:sp>
        </mc:Choice>
        <mc:Fallback>
          <p:sp>
            <p:nvSpPr>
              <p:cNvPr id="81" name="TextBox 80">
                <a:extLst>
                  <a:ext uri="{FF2B5EF4-FFF2-40B4-BE49-F238E27FC236}">
                    <a16:creationId xmlns:a16="http://schemas.microsoft.com/office/drawing/2014/main" id="{5E2395CF-79DA-4F84-9C59-F7CABD81F0C1}"/>
                  </a:ext>
                </a:extLst>
              </p:cNvPr>
              <p:cNvSpPr txBox="1">
                <a:spLocks noRot="1" noChangeAspect="1" noMove="1" noResize="1" noEditPoints="1" noAdjustHandles="1" noChangeArrowheads="1" noChangeShapeType="1" noTextEdit="1"/>
              </p:cNvSpPr>
              <p:nvPr/>
            </p:nvSpPr>
            <p:spPr>
              <a:xfrm>
                <a:off x="13448931" y="16256272"/>
                <a:ext cx="6357381" cy="81701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7F74DB69-CA6C-4CC7-9077-419A11521C72}"/>
                  </a:ext>
                </a:extLst>
              </p:cNvPr>
              <p:cNvSpPr txBox="1"/>
              <p:nvPr/>
            </p:nvSpPr>
            <p:spPr>
              <a:xfrm>
                <a:off x="12925273" y="17306816"/>
                <a:ext cx="7233326" cy="75572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30</m:t>
                          </m:r>
                        </m:sup>
                        <m:e>
                          <m:sSub>
                            <m:sSubPr>
                              <m:ctrlPr>
                                <a:rPr lang="en-US" sz="2400" i="1">
                                  <a:latin typeface="Cambria Math" panose="02040503050406030204" pitchFamily="18" charset="0"/>
                                </a:rPr>
                              </m:ctrlPr>
                            </m:sSubPr>
                            <m:e>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𝑇𝑒𝑥𝑎𝑛𝑠</m:t>
                              </m:r>
                            </m:e>
                            <m:sub>
                              <m:r>
                                <a:rPr lang="en-US" sz="2400" i="1">
                                  <a:latin typeface="Cambria Math" panose="02040503050406030204" pitchFamily="18" charset="0"/>
                                </a:rPr>
                                <m:t>𝑘𝑖𝑗</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𝐿𝐶</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𝑅𝑎𝑡𝑒</m:t>
                              </m:r>
                            </m:e>
                            <m:sub>
                              <m:r>
                                <a:rPr lang="en-US" sz="2400" i="1">
                                  <a:latin typeface="Cambria Math" panose="02040503050406030204" pitchFamily="18" charset="0"/>
                                  <a:ea typeface="Cambria Math" panose="02040503050406030204" pitchFamily="18" charset="0"/>
                                </a:rPr>
                                <m:t>𝑘𝑗</m:t>
                              </m:r>
                            </m:sub>
                          </m:sSub>
                        </m:e>
                      </m:nary>
                    </m:oMath>
                  </m:oMathPara>
                </a14:m>
                <a:endParaRPr lang="en-US" sz="2400" dirty="0"/>
              </a:p>
            </p:txBody>
          </p:sp>
        </mc:Choice>
        <mc:Fallback>
          <p:sp>
            <p:nvSpPr>
              <p:cNvPr id="82" name="TextBox 81">
                <a:extLst>
                  <a:ext uri="{FF2B5EF4-FFF2-40B4-BE49-F238E27FC236}">
                    <a16:creationId xmlns:a16="http://schemas.microsoft.com/office/drawing/2014/main" id="{7F74DB69-CA6C-4CC7-9077-419A11521C72}"/>
                  </a:ext>
                </a:extLst>
              </p:cNvPr>
              <p:cNvSpPr txBox="1">
                <a:spLocks noRot="1" noChangeAspect="1" noMove="1" noResize="1" noEditPoints="1" noAdjustHandles="1" noChangeArrowheads="1" noChangeShapeType="1" noTextEdit="1"/>
              </p:cNvSpPr>
              <p:nvPr/>
            </p:nvSpPr>
            <p:spPr>
              <a:xfrm>
                <a:off x="12925273" y="17306816"/>
                <a:ext cx="7233326" cy="755720"/>
              </a:xfrm>
              <a:prstGeom prst="rect">
                <a:avLst/>
              </a:prstGeom>
              <a:blipFill>
                <a:blip r:embed="rId2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4CBBF5F-C4DD-4B5E-92A6-CC5F8F831A2C}"/>
              </a:ext>
            </a:extLst>
          </p:cNvPr>
          <p:cNvSpPr txBox="1"/>
          <p:nvPr/>
        </p:nvSpPr>
        <p:spPr>
          <a:xfrm>
            <a:off x="11656001" y="16441085"/>
            <a:ext cx="1312244" cy="461665"/>
          </a:xfrm>
          <a:prstGeom prst="rect">
            <a:avLst/>
          </a:prstGeom>
          <a:noFill/>
        </p:spPr>
        <p:txBody>
          <a:bodyPr wrap="square" rtlCol="0">
            <a:spAutoFit/>
          </a:bodyPr>
          <a:lstStyle/>
          <a:p>
            <a:r>
              <a:rPr lang="en-US" sz="2400" dirty="0">
                <a:latin typeface="Quattrocento Sans" panose="020B0604020202020204" charset="0"/>
              </a:rPr>
              <a:t>(1)</a:t>
            </a:r>
          </a:p>
        </p:txBody>
      </p:sp>
      <p:sp>
        <p:nvSpPr>
          <p:cNvPr id="86" name="TextBox 85">
            <a:extLst>
              <a:ext uri="{FF2B5EF4-FFF2-40B4-BE49-F238E27FC236}">
                <a16:creationId xmlns:a16="http://schemas.microsoft.com/office/drawing/2014/main" id="{0F33454D-08C4-45D4-A0BD-9A22A0805868}"/>
              </a:ext>
            </a:extLst>
          </p:cNvPr>
          <p:cNvSpPr txBox="1"/>
          <p:nvPr/>
        </p:nvSpPr>
        <p:spPr>
          <a:xfrm>
            <a:off x="11656001" y="17508051"/>
            <a:ext cx="1312244" cy="461665"/>
          </a:xfrm>
          <a:prstGeom prst="rect">
            <a:avLst/>
          </a:prstGeom>
          <a:noFill/>
        </p:spPr>
        <p:txBody>
          <a:bodyPr wrap="square" rtlCol="0">
            <a:spAutoFit/>
          </a:bodyPr>
          <a:lstStyle/>
          <a:p>
            <a:r>
              <a:rPr lang="en-US" sz="2400" dirty="0">
                <a:latin typeface="Quattrocento Sans" panose="020B0604020202020204" charset="0"/>
              </a:rPr>
              <a:t>(2)</a:t>
            </a:r>
          </a:p>
        </p:txBody>
      </p:sp>
      <p:sp>
        <p:nvSpPr>
          <p:cNvPr id="88" name="TextBox 87">
            <a:extLst>
              <a:ext uri="{FF2B5EF4-FFF2-40B4-BE49-F238E27FC236}">
                <a16:creationId xmlns:a16="http://schemas.microsoft.com/office/drawing/2014/main" id="{75155747-DC6B-4D58-A978-F9AF5756AC5E}"/>
              </a:ext>
            </a:extLst>
          </p:cNvPr>
          <p:cNvSpPr txBox="1"/>
          <p:nvPr/>
        </p:nvSpPr>
        <p:spPr>
          <a:xfrm>
            <a:off x="11693575" y="18440936"/>
            <a:ext cx="1312244" cy="461665"/>
          </a:xfrm>
          <a:prstGeom prst="rect">
            <a:avLst/>
          </a:prstGeom>
          <a:noFill/>
        </p:spPr>
        <p:txBody>
          <a:bodyPr wrap="square" rtlCol="0">
            <a:spAutoFit/>
          </a:bodyPr>
          <a:lstStyle/>
          <a:p>
            <a:r>
              <a:rPr lang="en-US" sz="2400" dirty="0">
                <a:latin typeface="Quattrocento Sans" panose="020B0604020202020204" charset="0"/>
              </a:rPr>
              <a:t>(3)</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ludingcider|09-2018"/>
</p:tagLst>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2965</TotalTime>
  <Words>1383</Words>
  <Application>Microsoft Office PowerPoint</Application>
  <PresentationFormat>Custom</PresentationFormat>
  <Paragraphs>83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Arabic Typesetting</vt:lpstr>
      <vt:lpstr>Quattrocento Sans</vt:lpstr>
      <vt:lpstr>Cambria Math</vt:lpstr>
      <vt:lpstr>Calibri</vt:lpstr>
      <vt:lpstr>Arial</vt:lpstr>
      <vt:lpstr>Quattrocento</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Dileka Gunawardana</cp:lastModifiedBy>
  <cp:revision>48</cp:revision>
  <cp:lastPrinted>2011-01-21T18:13:44Z</cp:lastPrinted>
  <dcterms:modified xsi:type="dcterms:W3CDTF">2020-08-04T20:50:19Z</dcterms:modified>
  <cp:category>science research poster</cp:category>
</cp:coreProperties>
</file>